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63" r:id="rId2"/>
    <p:sldId id="264" r:id="rId3"/>
    <p:sldId id="266" r:id="rId4"/>
    <p:sldId id="267" r:id="rId5"/>
    <p:sldId id="354" r:id="rId6"/>
    <p:sldId id="355" r:id="rId7"/>
    <p:sldId id="357" r:id="rId8"/>
    <p:sldId id="356" r:id="rId9"/>
    <p:sldId id="358" r:id="rId10"/>
    <p:sldId id="359" r:id="rId11"/>
    <p:sldId id="360" r:id="rId12"/>
    <p:sldId id="362" r:id="rId13"/>
    <p:sldId id="361" r:id="rId14"/>
    <p:sldId id="363" r:id="rId15"/>
    <p:sldId id="364" r:id="rId16"/>
    <p:sldId id="353" r:id="rId17"/>
    <p:sldId id="368" r:id="rId18"/>
    <p:sldId id="371" r:id="rId19"/>
    <p:sldId id="373" r:id="rId20"/>
    <p:sldId id="369" r:id="rId21"/>
    <p:sldId id="375" r:id="rId22"/>
    <p:sldId id="377" r:id="rId23"/>
    <p:sldId id="376" r:id="rId24"/>
    <p:sldId id="325" r:id="rId25"/>
    <p:sldId id="288"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nghong Chen" initials="FC" lastIdx="1" clrIdx="0">
    <p:extLst>
      <p:ext uri="{19B8F6BF-5375-455C-9EA6-DF929625EA0E}">
        <p15:presenceInfo xmlns:p15="http://schemas.microsoft.com/office/powerpoint/2012/main" userId="c79c4b839303a6a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5028"/>
    <a:srgbClr val="047F3E"/>
    <a:srgbClr val="009051"/>
    <a:srgbClr val="4E8F00"/>
    <a:srgbClr val="134A90"/>
    <a:srgbClr val="DC1E88"/>
    <a:srgbClr val="00A0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25"/>
    <p:restoredTop sz="83777" autoAdjust="0"/>
  </p:normalViewPr>
  <p:slideViewPr>
    <p:cSldViewPr snapToGrid="0" snapToObjects="1">
      <p:cViewPr varScale="1">
        <p:scale>
          <a:sx n="91" d="100"/>
          <a:sy n="91" d="100"/>
        </p:scale>
        <p:origin x="12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CE3875-3377-43CB-B25A-E026CADAF848}" type="datetimeFigureOut">
              <a:rPr lang="zh-CN" altLang="en-US" smtClean="0"/>
              <a:t>2021/6/25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4022D9-0ECC-4F63-B711-103D669BBB3C}" type="slidenum">
              <a:rPr lang="zh-CN" altLang="en-US" smtClean="0"/>
              <a:t>‹#›</a:t>
            </a:fld>
            <a:endParaRPr lang="zh-CN" altLang="en-US"/>
          </a:p>
        </p:txBody>
      </p:sp>
    </p:spTree>
    <p:extLst>
      <p:ext uri="{BB962C8B-B14F-4D97-AF65-F5344CB8AC3E}">
        <p14:creationId xmlns:p14="http://schemas.microsoft.com/office/powerpoint/2010/main" val="887915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你好欢迎来到再一课，今天我们来讲解</a:t>
            </a:r>
            <a:r>
              <a:rPr lang="en-US" altLang="zh-CN" dirty="0"/>
              <a:t>ECON221</a:t>
            </a:r>
            <a:r>
              <a:rPr lang="zh-CN" altLang="en-US" dirty="0"/>
              <a:t>中级微观经济学的第一课：偏好和效用，还有预算约束和消费者的最优选择。在学习的时候，我们主要以课本的知识点为主，有些内容在课件上没出现的了解一下即可。大家都知道，微观经济学研究的是个人和企业，也就是</a:t>
            </a:r>
            <a:r>
              <a:rPr lang="en-US" altLang="zh-CN" dirty="0"/>
              <a:t>individual</a:t>
            </a:r>
            <a:r>
              <a:rPr lang="zh-CN" altLang="en-US" dirty="0"/>
              <a:t>和</a:t>
            </a:r>
            <a:r>
              <a:rPr lang="en-US" altLang="zh-CN" dirty="0"/>
              <a:t>firm</a:t>
            </a:r>
            <a:r>
              <a:rPr lang="zh-CN" altLang="en-US" dirty="0"/>
              <a:t>的经济行为，那么第一节课我们会先从消费者的偏好和效用开始学习，然后介绍消费者的预算约束和最优选择，并且会介绍一些基本概念和方法。</a:t>
            </a:r>
            <a:endParaRPr lang="en-US" altLang="zh-CN" dirty="0"/>
          </a:p>
        </p:txBody>
      </p:sp>
      <p:sp>
        <p:nvSpPr>
          <p:cNvPr id="4" name="灯片编号占位符 3"/>
          <p:cNvSpPr>
            <a:spLocks noGrp="1"/>
          </p:cNvSpPr>
          <p:nvPr>
            <p:ph type="sldNum" sz="quarter" idx="5"/>
          </p:nvPr>
        </p:nvSpPr>
        <p:spPr/>
        <p:txBody>
          <a:bodyPr/>
          <a:lstStyle/>
          <a:p>
            <a:fld id="{DE4022D9-0ECC-4F63-B711-103D669BBB3C}" type="slidenum">
              <a:rPr lang="zh-CN" altLang="en-US" smtClean="0"/>
              <a:t>1</a:t>
            </a:fld>
            <a:endParaRPr lang="zh-CN" altLang="en-US"/>
          </a:p>
        </p:txBody>
      </p:sp>
    </p:spTree>
    <p:extLst>
      <p:ext uri="{BB962C8B-B14F-4D97-AF65-F5344CB8AC3E}">
        <p14:creationId xmlns:p14="http://schemas.microsoft.com/office/powerpoint/2010/main" val="4055642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面我们讲一下什么是边际替代率。边际替代率描述了消费者用一种商品替换另一种商品的意愿，并且在交换前后仍然在同一条无差异曲线上。比如说，我们告诉小明，为了保证交换前后始终在同一条无差异曲线上，让他放弃多少数量的香蕉可以换</a:t>
                </a:r>
                <a:r>
                  <a:rPr lang="en-US" altLang="zh-CN" dirty="0"/>
                  <a:t>1</a:t>
                </a:r>
                <a:r>
                  <a:rPr lang="zh-CN" altLang="en-US" dirty="0"/>
                  <a:t>个草莓？或者让他放弃多少数量的草莓可以换一个香蕉？</a:t>
                </a:r>
                <a:r>
                  <a:rPr lang="en-US" altLang="zh-CN" dirty="0"/>
                  <a:t>【</a:t>
                </a:r>
                <a:r>
                  <a:rPr lang="zh-CN" altLang="en-US" dirty="0"/>
                  <a:t>手写问题，草莓是商品</a:t>
                </a:r>
                <a:r>
                  <a:rPr lang="en-US" altLang="zh-CN" dirty="0"/>
                  <a:t>1</a:t>
                </a:r>
                <a:r>
                  <a:rPr lang="zh-CN" altLang="en-US" dirty="0"/>
                  <a:t>，香蕉是商品</a:t>
                </a:r>
                <a:r>
                  <a:rPr lang="en-US" altLang="zh-CN" dirty="0"/>
                  <a:t>2】</a:t>
                </a:r>
                <a:r>
                  <a:rPr lang="zh-CN" altLang="en-US" dirty="0"/>
                  <a:t>。小明怎么做出选择呢？他用商品</a:t>
                </a:r>
                <a:r>
                  <a:rPr lang="en-US" altLang="zh-CN" dirty="0"/>
                  <a:t>2</a:t>
                </a:r>
                <a:r>
                  <a:rPr lang="zh-CN" altLang="en-US" dirty="0"/>
                  <a:t>的数量去衡量商品</a:t>
                </a:r>
                <a:r>
                  <a:rPr lang="en-US" altLang="zh-CN" dirty="0"/>
                  <a:t>1</a:t>
                </a:r>
                <a:r>
                  <a:rPr lang="zh-CN" altLang="en-US" dirty="0"/>
                  <a:t>的价值，这个就是商品</a:t>
                </a:r>
                <a:r>
                  <a:rPr lang="en-US" altLang="zh-CN" dirty="0"/>
                  <a:t>2</a:t>
                </a:r>
                <a:r>
                  <a:rPr lang="zh-CN" altLang="en-US" dirty="0"/>
                  <a:t>对商品</a:t>
                </a:r>
                <a:r>
                  <a:rPr lang="en-US" altLang="zh-CN" dirty="0"/>
                  <a:t>1</a:t>
                </a:r>
                <a:r>
                  <a:rPr lang="zh-CN" altLang="en-US" dirty="0"/>
                  <a:t>的边际替代率的直观解释了。因为边际替代率是一个比值，我们假定</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r>
                      <a:rPr lang="zh-CN" altLang="en-US" i="1">
                        <a:latin typeface="Cambria Math" panose="02040503050406030204" pitchFamily="18" charset="0"/>
                        <a:ea typeface="Cambria Math" panose="02040503050406030204" pitchFamily="18" charset="0"/>
                      </a:rPr>
                      <m:t>和</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2</m:t>
                        </m:r>
                      </m:sub>
                    </m:sSub>
                    <m:r>
                      <a:rPr lang="zh-CN" altLang="en-US" i="1">
                        <a:latin typeface="Cambria Math" panose="02040503050406030204" pitchFamily="18" charset="0"/>
                        <a:ea typeface="Cambria Math" panose="02040503050406030204" pitchFamily="18" charset="0"/>
                      </a:rPr>
                      <m:t>是对无差异</m:t>
                    </m:r>
                  </m:oMath>
                </a14:m>
                <a:r>
                  <a:rPr lang="zh-CN" altLang="en-US" dirty="0"/>
                  <a:t>曲线上的偏离，并且这一偏离仍然使消费者位于同一条无差异曲线，那这个比率</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2</m:t>
                        </m:r>
                      </m:sub>
                    </m:sSub>
                  </m:oMath>
                </a14:m>
                <a:r>
                  <a:rPr lang="zh-CN" altLang="en-US" dirty="0"/>
                  <a:t>比</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oMath>
                </a14:m>
                <a:r>
                  <a:rPr lang="zh-CN" altLang="en-US" dirty="0"/>
                  <a:t>就是无差异曲线在这个点的斜率。我们刚刚也讲了，无差异曲线是斜率向下的，所以斜率是个负数</a:t>
                </a:r>
                <a:r>
                  <a:rPr lang="en-US" altLang="zh-CN" dirty="0"/>
                  <a:t>【</a:t>
                </a:r>
                <a:r>
                  <a:rPr lang="zh-CN" altLang="en-US" dirty="0"/>
                  <a:t>边手写边在图上标点</a:t>
                </a:r>
                <a:r>
                  <a:rPr lang="en-US" altLang="zh-CN" dirty="0"/>
                  <a:t>】</a:t>
                </a:r>
                <a:r>
                  <a:rPr lang="zh-CN" altLang="en-US" dirty="0"/>
                  <a:t>。那用公式表示，</a:t>
                </a:r>
                <a14:m>
                  <m:oMath xmlns:m="http://schemas.openxmlformats.org/officeDocument/2006/math">
                    <m:r>
                      <a:rPr lang="en-US" altLang="zh-CN" b="0" i="1" smtClean="0">
                        <a:latin typeface="Cambria Math" panose="02040503050406030204" pitchFamily="18" charset="0"/>
                        <a:ea typeface="思源黑体" panose="020B0400000000000000" pitchFamily="34" charset="-122"/>
                      </a:rPr>
                      <m:t>𝑀𝑅𝑆</m:t>
                    </m:r>
                    <m:r>
                      <a:rPr lang="en-US" altLang="zh-CN" b="0" i="1" smtClean="0">
                        <a:latin typeface="Cambria Math" panose="02040503050406030204" pitchFamily="18" charset="0"/>
                        <a:ea typeface="思源黑体" panose="020B0400000000000000" pitchFamily="34" charset="-122"/>
                      </a:rPr>
                      <m:t>=</m:t>
                    </m:r>
                    <m:func>
                      <m:funcPr>
                        <m:ctrlPr>
                          <a:rPr lang="en-US" altLang="zh-CN" b="0" i="1" smtClean="0">
                            <a:latin typeface="Cambria Math" panose="02040503050406030204" pitchFamily="18" charset="0"/>
                            <a:ea typeface="思源黑体" panose="020B0400000000000000" pitchFamily="34" charset="-122"/>
                          </a:rPr>
                        </m:ctrlPr>
                      </m:funcPr>
                      <m:fName>
                        <m:limLow>
                          <m:limLowPr>
                            <m:ctrlPr>
                              <a:rPr lang="en-US" altLang="zh-CN" b="0" i="1" smtClean="0">
                                <a:latin typeface="Cambria Math" panose="02040503050406030204" pitchFamily="18" charset="0"/>
                                <a:ea typeface="思源黑体" panose="020B0400000000000000" pitchFamily="34" charset="-122"/>
                              </a:rPr>
                            </m:ctrlPr>
                          </m:limLowPr>
                          <m:e>
                            <m:r>
                              <m:rPr>
                                <m:sty m:val="p"/>
                              </m:rPr>
                              <a:rPr lang="en-US" altLang="zh-CN" b="0" i="0" smtClean="0">
                                <a:latin typeface="Cambria Math" panose="02040503050406030204" pitchFamily="18" charset="0"/>
                                <a:ea typeface="思源黑体" panose="020B0400000000000000" pitchFamily="34" charset="-122"/>
                              </a:rPr>
                              <m:t>lim</m:t>
                            </m:r>
                          </m:e>
                          <m:li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2</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lim>
                        </m:limLow>
                      </m:fName>
                      <m:e>
                        <m:r>
                          <a:rPr lang="en-US" altLang="zh-CN" b="0" i="1" smtClean="0">
                            <a:latin typeface="Cambria Math" panose="02040503050406030204" pitchFamily="18" charset="0"/>
                            <a:ea typeface="思源黑体" panose="020B0400000000000000" pitchFamily="34" charset="-122"/>
                          </a:rPr>
                          <m:t>−</m:t>
                        </m:r>
                        <m:f>
                          <m:fPr>
                            <m:ctrlPr>
                              <a:rPr lang="en-US" altLang="zh-CN" b="0" i="1" smtClean="0">
                                <a:latin typeface="Cambria Math" panose="02040503050406030204" pitchFamily="18" charset="0"/>
                                <a:ea typeface="思源黑体" panose="020B0400000000000000" pitchFamily="34" charset="-122"/>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2</m:t>
                                </m:r>
                              </m:sub>
                            </m:sSub>
                          </m:num>
                          <m:den>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1</m:t>
                                </m:r>
                              </m:sub>
                            </m:sSub>
                          </m:den>
                        </m:f>
                      </m:e>
                    </m:func>
                    <m:r>
                      <a:rPr lang="en-US" altLang="zh-CN" b="0" i="0" smtClean="0">
                        <a:latin typeface="Cambria Math" panose="02040503050406030204" pitchFamily="18" charset="0"/>
                        <a:ea typeface="思源黑体" panose="020B0400000000000000" pitchFamily="34" charset="-122"/>
                      </a:rPr>
                      <m:t>=−</m:t>
                    </m:r>
                  </m:oMath>
                </a14:m>
                <a:r>
                  <a:rPr lang="zh-CN" altLang="en-US" dirty="0">
                    <a:ea typeface="思源黑体" panose="020B0400000000000000" pitchFamily="34" charset="-122"/>
                  </a:rPr>
                  <a:t>无差异曲线的斜率。在图上看到，经过偏离后的消费者仍然在同一条无差异曲线上。</a:t>
                </a:r>
                <a:endParaRPr lang="en-US" altLang="zh-CN" dirty="0">
                  <a:ea typeface="思源黑体"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a typeface="思源黑体" panose="020B0400000000000000" pitchFamily="34" charset="-122"/>
                  </a:rPr>
                  <a:t>可以得到一个重要结论，给定良好形态的偏好，当我们沿着无差异曲线向右下方移动时，边际替代率是递减的。也就是说，随着商品</a:t>
                </a:r>
                <a:r>
                  <a:rPr lang="en-US" altLang="zh-CN" dirty="0">
                    <a:ea typeface="思源黑体" panose="020B0400000000000000" pitchFamily="34" charset="-122"/>
                  </a:rPr>
                  <a:t>1</a:t>
                </a:r>
                <a:r>
                  <a:rPr lang="zh-CN" altLang="en-US" dirty="0">
                    <a:ea typeface="思源黑体" panose="020B0400000000000000" pitchFamily="34" charset="-122"/>
                  </a:rPr>
                  <a:t>数量的增加，为了保持在同一条无差异曲线上，她对商品</a:t>
                </a:r>
                <a:r>
                  <a:rPr lang="en-US" altLang="zh-CN" dirty="0">
                    <a:ea typeface="思源黑体" panose="020B0400000000000000" pitchFamily="34" charset="-122"/>
                  </a:rPr>
                  <a:t>1</a:t>
                </a:r>
                <a:r>
                  <a:rPr lang="zh-CN" altLang="en-US" dirty="0">
                    <a:ea typeface="思源黑体" panose="020B0400000000000000" pitchFamily="34" charset="-122"/>
                  </a:rPr>
                  <a:t>价值认定越来越低。举个例子解释一下，小明在沙漠中迷路了，这时出现一个商人卖水，及其口渴的小明愿意出</a:t>
                </a:r>
                <a:r>
                  <a:rPr lang="en-US" altLang="zh-CN" dirty="0">
                    <a:ea typeface="思源黑体" panose="020B0400000000000000" pitchFamily="34" charset="-122"/>
                  </a:rPr>
                  <a:t>100</a:t>
                </a:r>
                <a:r>
                  <a:rPr lang="zh-CN" altLang="en-US" dirty="0">
                    <a:ea typeface="思源黑体" panose="020B0400000000000000" pitchFamily="34" charset="-122"/>
                  </a:rPr>
                  <a:t>元买一瓶水。喝完之后他还是口渴，这时他愿意出</a:t>
                </a:r>
                <a:r>
                  <a:rPr lang="en-US" altLang="zh-CN" dirty="0">
                    <a:ea typeface="思源黑体" panose="020B0400000000000000" pitchFamily="34" charset="-122"/>
                  </a:rPr>
                  <a:t>50</a:t>
                </a:r>
                <a:r>
                  <a:rPr lang="zh-CN" altLang="en-US" dirty="0">
                    <a:ea typeface="思源黑体" panose="020B0400000000000000" pitchFamily="34" charset="-122"/>
                  </a:rPr>
                  <a:t>块再买一瓶水。当买到第</a:t>
                </a:r>
                <a:r>
                  <a:rPr lang="en-US" altLang="zh-CN" dirty="0">
                    <a:ea typeface="思源黑体" panose="020B0400000000000000" pitchFamily="34" charset="-122"/>
                  </a:rPr>
                  <a:t>10</a:t>
                </a:r>
                <a:r>
                  <a:rPr lang="zh-CN" altLang="en-US" dirty="0">
                    <a:ea typeface="思源黑体" panose="020B0400000000000000" pitchFamily="34" charset="-122"/>
                  </a:rPr>
                  <a:t>瓶时，小明已经喝饱了，这时候他不愿意再买水了，她的边际替代率此时为零。</a:t>
                </a:r>
                <a:endParaRPr lang="en-US" altLang="zh-CN" dirty="0">
                  <a:ea typeface="思源黑体" panose="020B0400000000000000" pitchFamily="34" charset="-122"/>
                </a:endParaRPr>
              </a:p>
              <a:p>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面我们讲一下什么是边际替代率。边际替代率描述了消费者用一种商品替换另一种商品的意愿，并且在交换前后仍然在同一条无差异曲线上。比如说，我们告诉小明，为了保证交换前后始终在同一条无差异曲线上，让他放弃多少数量的香蕉可以换</a:t>
                </a:r>
                <a:r>
                  <a:rPr lang="en-US" altLang="zh-CN" dirty="0"/>
                  <a:t>1</a:t>
                </a:r>
                <a:r>
                  <a:rPr lang="zh-CN" altLang="en-US" dirty="0"/>
                  <a:t>个草莓？或者让他放弃多少数量的草莓可以换一个香蕉？</a:t>
                </a:r>
                <a:r>
                  <a:rPr lang="en-US" altLang="zh-CN" dirty="0"/>
                  <a:t>【</a:t>
                </a:r>
                <a:r>
                  <a:rPr lang="zh-CN" altLang="en-US" dirty="0"/>
                  <a:t>手写问题，草莓是商品</a:t>
                </a:r>
                <a:r>
                  <a:rPr lang="en-US" altLang="zh-CN" dirty="0"/>
                  <a:t>1</a:t>
                </a:r>
                <a:r>
                  <a:rPr lang="zh-CN" altLang="en-US" dirty="0"/>
                  <a:t>，香蕉是商品</a:t>
                </a:r>
                <a:r>
                  <a:rPr lang="en-US" altLang="zh-CN" dirty="0"/>
                  <a:t>2】</a:t>
                </a:r>
                <a:r>
                  <a:rPr lang="zh-CN" altLang="en-US" dirty="0"/>
                  <a:t>。小明怎么做出选择呢？他用商品</a:t>
                </a:r>
                <a:r>
                  <a:rPr lang="en-US" altLang="zh-CN" dirty="0"/>
                  <a:t>2</a:t>
                </a:r>
                <a:r>
                  <a:rPr lang="zh-CN" altLang="en-US" dirty="0"/>
                  <a:t>的数量去衡量商品</a:t>
                </a:r>
                <a:r>
                  <a:rPr lang="en-US" altLang="zh-CN" dirty="0"/>
                  <a:t>1</a:t>
                </a:r>
                <a:r>
                  <a:rPr lang="zh-CN" altLang="en-US" dirty="0"/>
                  <a:t>的价值，这个就是商品</a:t>
                </a:r>
                <a:r>
                  <a:rPr lang="en-US" altLang="zh-CN" dirty="0"/>
                  <a:t>2</a:t>
                </a:r>
                <a:r>
                  <a:rPr lang="zh-CN" altLang="en-US" dirty="0"/>
                  <a:t>对商品</a:t>
                </a:r>
                <a:r>
                  <a:rPr lang="en-US" altLang="zh-CN" dirty="0"/>
                  <a:t>1</a:t>
                </a:r>
                <a:r>
                  <a:rPr lang="zh-CN" altLang="en-US" dirty="0"/>
                  <a:t>的边际替代率的直观解释了。因为边际替代率是一个比值，我们假定</a:t>
                </a:r>
                <a:r>
                  <a:rPr lang="en-US" altLang="zh-CN" i="0">
                    <a:latin typeface="Cambria Math" panose="02040503050406030204" pitchFamily="18" charset="0"/>
                    <a:ea typeface="Cambria Math" panose="02040503050406030204" pitchFamily="18" charset="0"/>
                  </a:rPr>
                  <a:t>∆𝑥_</a:t>
                </a:r>
                <a:r>
                  <a:rPr lang="en-US" altLang="zh-CN" b="0" i="0">
                    <a:latin typeface="Cambria Math" panose="02040503050406030204" pitchFamily="18" charset="0"/>
                    <a:ea typeface="Cambria Math" panose="02040503050406030204" pitchFamily="18" charset="0"/>
                  </a:rPr>
                  <a:t>1</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ea typeface="Cambria Math" panose="02040503050406030204" pitchFamily="18" charset="0"/>
                  </a:rPr>
                  <a:t>和</a:t>
                </a:r>
                <a:r>
                  <a:rPr lang="en-US" altLang="zh-CN" i="0">
                    <a:latin typeface="Cambria Math" panose="02040503050406030204" pitchFamily="18" charset="0"/>
                    <a:ea typeface="Cambria Math" panose="02040503050406030204" pitchFamily="18" charset="0"/>
                  </a:rPr>
                  <a:t>∆𝑥_2</a:t>
                </a:r>
                <a:r>
                  <a:rPr lang="zh-CN" altLang="en-US" i="0">
                    <a:latin typeface="Cambria Math" panose="02040503050406030204" pitchFamily="18" charset="0"/>
                    <a:ea typeface="Cambria Math" panose="02040503050406030204" pitchFamily="18" charset="0"/>
                  </a:rPr>
                  <a:t> 是对无差异</a:t>
                </a:r>
                <a:r>
                  <a:rPr lang="zh-CN" altLang="en-US" dirty="0"/>
                  <a:t>曲线上的偏离，并且这一偏离仍然使消费者位于同一条无差异曲线，那这个比率</a:t>
                </a:r>
                <a:r>
                  <a:rPr lang="en-US" altLang="zh-CN" i="0">
                    <a:latin typeface="Cambria Math" panose="02040503050406030204" pitchFamily="18" charset="0"/>
                    <a:ea typeface="Cambria Math" panose="02040503050406030204" pitchFamily="18" charset="0"/>
                  </a:rPr>
                  <a:t>∆𝑥_2</a:t>
                </a:r>
                <a:r>
                  <a:rPr lang="zh-CN" altLang="en-US" dirty="0"/>
                  <a:t>比</a:t>
                </a:r>
                <a:r>
                  <a:rPr lang="en-US" altLang="zh-CN" i="0">
                    <a:latin typeface="Cambria Math" panose="02040503050406030204" pitchFamily="18" charset="0"/>
                    <a:ea typeface="Cambria Math" panose="02040503050406030204" pitchFamily="18" charset="0"/>
                  </a:rPr>
                  <a:t>∆𝑥_</a:t>
                </a:r>
                <a:r>
                  <a:rPr lang="en-US" altLang="zh-CN" b="0" i="0">
                    <a:latin typeface="Cambria Math" panose="02040503050406030204" pitchFamily="18" charset="0"/>
                    <a:ea typeface="Cambria Math" panose="02040503050406030204" pitchFamily="18" charset="0"/>
                  </a:rPr>
                  <a:t>1</a:t>
                </a:r>
                <a:r>
                  <a:rPr lang="zh-CN" altLang="en-US" dirty="0"/>
                  <a:t>就是无差异曲线在这个点的斜率。我们刚刚也讲了，无差异曲线是斜率向下的，所以斜率是个负数</a:t>
                </a:r>
                <a:r>
                  <a:rPr lang="en-US" altLang="zh-CN" dirty="0"/>
                  <a:t>【</a:t>
                </a:r>
                <a:r>
                  <a:rPr lang="zh-CN" altLang="en-US" dirty="0"/>
                  <a:t>边手写边在图上标点</a:t>
                </a:r>
                <a:r>
                  <a:rPr lang="en-US" altLang="zh-CN" dirty="0"/>
                  <a:t>】</a:t>
                </a:r>
                <a:r>
                  <a:rPr lang="zh-CN" altLang="en-US" dirty="0"/>
                  <a:t>。那用公式表示，</a:t>
                </a:r>
                <a:r>
                  <a:rPr lang="en-US" altLang="zh-CN" b="0" i="0">
                    <a:latin typeface="Cambria Math" panose="02040503050406030204" pitchFamily="18" charset="0"/>
                    <a:ea typeface="思源黑体" panose="020B0400000000000000" pitchFamily="34" charset="-122"/>
                  </a:rPr>
                  <a:t>𝑀𝑅𝑆=lim┬(</a:t>
                </a:r>
                <a:r>
                  <a:rPr lang="en-US" altLang="zh-CN" b="0" i="0">
                    <a:latin typeface="Cambria Math" panose="02040503050406030204" pitchFamily="18" charset="0"/>
                    <a:ea typeface="Cambria Math" panose="02040503050406030204" pitchFamily="18" charset="0"/>
                  </a:rPr>
                  <a:t>∆𝑥_1,</a:t>
                </a:r>
                <a:r>
                  <a:rPr lang="en-US" altLang="zh-CN" i="0">
                    <a:latin typeface="Cambria Math" panose="02040503050406030204" pitchFamily="18" charset="0"/>
                    <a:ea typeface="Cambria Math" panose="02040503050406030204" pitchFamily="18" charset="0"/>
                  </a:rPr>
                  <a:t>∆𝑥_</a:t>
                </a:r>
                <a:r>
                  <a:rPr lang="en-US" altLang="zh-CN" b="0" i="0">
                    <a:latin typeface="Cambria Math" panose="02040503050406030204" pitchFamily="18" charset="0"/>
                    <a:ea typeface="Cambria Math" panose="02040503050406030204" pitchFamily="18" charset="0"/>
                  </a:rPr>
                  <a:t>2</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0)⁡〖</a:t>
                </a:r>
                <a:r>
                  <a:rPr lang="en-US" altLang="zh-CN" b="0" i="0">
                    <a:latin typeface="Cambria Math" panose="02040503050406030204" pitchFamily="18" charset="0"/>
                    <a:ea typeface="思源黑体" panose="020B0400000000000000" pitchFamily="34" charset="-122"/>
                  </a:rPr>
                  <a:t>−(</a:t>
                </a:r>
                <a:r>
                  <a:rPr lang="en-US" altLang="zh-CN" i="0">
                    <a:latin typeface="Cambria Math" panose="02040503050406030204" pitchFamily="18" charset="0"/>
                    <a:ea typeface="Cambria Math" panose="02040503050406030204" pitchFamily="18" charset="0"/>
                  </a:rPr>
                  <a:t>∆𝑥_2</a:t>
                </a:r>
                <a:r>
                  <a:rPr lang="en-US" altLang="zh-CN" b="0"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∆𝑥_1 </a:t>
                </a:r>
                <a:r>
                  <a:rPr lang="en-US"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思源黑体" panose="020B0400000000000000" pitchFamily="34" charset="-122"/>
                  </a:rPr>
                  <a:t>=−</a:t>
                </a:r>
                <a:r>
                  <a:rPr lang="zh-CN" altLang="en-US" dirty="0">
                    <a:ea typeface="思源黑体" panose="020B0400000000000000" pitchFamily="34" charset="-122"/>
                  </a:rPr>
                  <a:t>无差异曲线的斜率。在图上看到，经过偏离后的消费者仍然在同一条无差异曲线上。</a:t>
                </a:r>
                <a:endParaRPr lang="en-US" altLang="zh-CN" dirty="0">
                  <a:ea typeface="思源黑体"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a typeface="思源黑体" panose="020B0400000000000000" pitchFamily="34" charset="-122"/>
                  </a:rPr>
                  <a:t>可以得到一个重要结论，给定良好形态的偏好，当我们沿着无差异曲线向右下方移动时，边际替代率是递减的。也就是说，随着商品</a:t>
                </a:r>
                <a:r>
                  <a:rPr lang="en-US" altLang="zh-CN" dirty="0">
                    <a:ea typeface="思源黑体" panose="020B0400000000000000" pitchFamily="34" charset="-122"/>
                  </a:rPr>
                  <a:t>1</a:t>
                </a:r>
                <a:r>
                  <a:rPr lang="zh-CN" altLang="en-US" dirty="0">
                    <a:ea typeface="思源黑体" panose="020B0400000000000000" pitchFamily="34" charset="-122"/>
                  </a:rPr>
                  <a:t>数量的增加，为了保持在同一条无差异曲线上，她对商品</a:t>
                </a:r>
                <a:r>
                  <a:rPr lang="en-US" altLang="zh-CN" dirty="0">
                    <a:ea typeface="思源黑体" panose="020B0400000000000000" pitchFamily="34" charset="-122"/>
                  </a:rPr>
                  <a:t>1</a:t>
                </a:r>
                <a:r>
                  <a:rPr lang="zh-CN" altLang="en-US" dirty="0">
                    <a:ea typeface="思源黑体" panose="020B0400000000000000" pitchFamily="34" charset="-122"/>
                  </a:rPr>
                  <a:t>价值认定越来越低。举个例子解释一下，小明在沙漠中迷路了，这时出现一个商人卖水，及其口渴的小明愿意出</a:t>
                </a:r>
                <a:r>
                  <a:rPr lang="en-US" altLang="zh-CN" dirty="0">
                    <a:ea typeface="思源黑体" panose="020B0400000000000000" pitchFamily="34" charset="-122"/>
                  </a:rPr>
                  <a:t>100</a:t>
                </a:r>
                <a:r>
                  <a:rPr lang="zh-CN" altLang="en-US" dirty="0">
                    <a:ea typeface="思源黑体" panose="020B0400000000000000" pitchFamily="34" charset="-122"/>
                  </a:rPr>
                  <a:t>元买一瓶水。喝完之后他还是口渴，这时他愿意出</a:t>
                </a:r>
                <a:r>
                  <a:rPr lang="en-US" altLang="zh-CN" dirty="0">
                    <a:ea typeface="思源黑体" panose="020B0400000000000000" pitchFamily="34" charset="-122"/>
                  </a:rPr>
                  <a:t>50</a:t>
                </a:r>
                <a:r>
                  <a:rPr lang="zh-CN" altLang="en-US" dirty="0">
                    <a:ea typeface="思源黑体" panose="020B0400000000000000" pitchFamily="34" charset="-122"/>
                  </a:rPr>
                  <a:t>块再买一瓶水。当买到第</a:t>
                </a:r>
                <a:r>
                  <a:rPr lang="en-US" altLang="zh-CN" dirty="0">
                    <a:ea typeface="思源黑体" panose="020B0400000000000000" pitchFamily="34" charset="-122"/>
                  </a:rPr>
                  <a:t>10</a:t>
                </a:r>
                <a:r>
                  <a:rPr lang="zh-CN" altLang="en-US" dirty="0">
                    <a:ea typeface="思源黑体" panose="020B0400000000000000" pitchFamily="34" charset="-122"/>
                  </a:rPr>
                  <a:t>瓶时，小明已经喝饱了，这时候他不愿意再买水了，她的边际替代率此时为零。</a:t>
                </a:r>
                <a:endParaRPr lang="en-US" altLang="zh-CN" dirty="0">
                  <a:ea typeface="思源黑体" panose="020B0400000000000000" pitchFamily="34" charset="-122"/>
                </a:endParaRPr>
              </a:p>
              <a:p>
                <a:endParaRPr lang="en-US" altLang="zh-CN" dirty="0"/>
              </a:p>
            </p:txBody>
          </p:sp>
        </mc:Fallback>
      </mc:AlternateContent>
      <p:sp>
        <p:nvSpPr>
          <p:cNvPr id="4" name="灯片编号占位符 3"/>
          <p:cNvSpPr>
            <a:spLocks noGrp="1"/>
          </p:cNvSpPr>
          <p:nvPr>
            <p:ph type="sldNum" sz="quarter" idx="5"/>
          </p:nvPr>
        </p:nvSpPr>
        <p:spPr/>
        <p:txBody>
          <a:bodyPr/>
          <a:lstStyle/>
          <a:p>
            <a:fld id="{DE4022D9-0ECC-4F63-B711-103D669BBB3C}" type="slidenum">
              <a:rPr lang="zh-CN" altLang="en-US" smtClean="0"/>
              <a:t>10</a:t>
            </a:fld>
            <a:endParaRPr lang="zh-CN" altLang="en-US"/>
          </a:p>
        </p:txBody>
      </p:sp>
    </p:spTree>
    <p:extLst>
      <p:ext uri="{BB962C8B-B14F-4D97-AF65-F5344CB8AC3E}">
        <p14:creationId xmlns:p14="http://schemas.microsoft.com/office/powerpoint/2010/main" val="4253081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在数学上，函数比用文字表达关系要更好分析，根据这个原因，我们现在来构造效用函数，用函数来表达消费者偏好。假设赋予每个消费束一个值</a:t>
            </a:r>
            <a:r>
              <a:rPr lang="en-US" altLang="zh-CN" dirty="0"/>
              <a:t>【</a:t>
            </a:r>
            <a:r>
              <a:rPr lang="zh-CN" altLang="en-US" dirty="0"/>
              <a:t>手写：比如对</a:t>
            </a:r>
            <a:r>
              <a:rPr lang="en-US" altLang="zh-CN" dirty="0"/>
              <a:t>X=</a:t>
            </a:r>
            <a:r>
              <a:rPr lang="zh-CN" altLang="en-US" dirty="0"/>
              <a:t>（</a:t>
            </a:r>
            <a:r>
              <a:rPr lang="en-US" altLang="zh-CN" dirty="0"/>
              <a:t>x1</a:t>
            </a:r>
            <a:r>
              <a:rPr lang="zh-CN" altLang="en-US" dirty="0"/>
              <a:t>，</a:t>
            </a:r>
            <a:r>
              <a:rPr lang="en-US" altLang="zh-CN" dirty="0"/>
              <a:t>x2</a:t>
            </a:r>
            <a:r>
              <a:rPr lang="zh-CN" altLang="en-US" dirty="0"/>
              <a:t>），我们赋予数字</a:t>
            </a:r>
            <a:r>
              <a:rPr lang="en-US" altLang="zh-CN" dirty="0"/>
              <a:t>u</a:t>
            </a:r>
            <a:r>
              <a:rPr lang="zh-CN" altLang="en-US" dirty="0"/>
              <a:t>（</a:t>
            </a:r>
            <a:r>
              <a:rPr lang="en-US" altLang="zh-CN" dirty="0"/>
              <a:t>X</a:t>
            </a:r>
            <a:r>
              <a:rPr lang="zh-CN" altLang="en-US" dirty="0"/>
              <a:t>）</a:t>
            </a:r>
            <a:r>
              <a:rPr lang="en-US" altLang="zh-CN" dirty="0"/>
              <a:t>=u</a:t>
            </a:r>
            <a:r>
              <a:rPr lang="zh-CN" altLang="en-US" dirty="0"/>
              <a:t>（</a:t>
            </a:r>
            <a:r>
              <a:rPr lang="en-US" altLang="zh-CN" dirty="0"/>
              <a:t>x1</a:t>
            </a:r>
            <a:r>
              <a:rPr lang="zh-CN" altLang="en-US" dirty="0"/>
              <a:t>，</a:t>
            </a:r>
            <a:r>
              <a:rPr lang="en-US" altLang="zh-CN" dirty="0"/>
              <a:t>x2</a:t>
            </a:r>
            <a:r>
              <a:rPr lang="zh-CN" altLang="en-US" dirty="0"/>
              <a:t>）</a:t>
            </a:r>
            <a:r>
              <a:rPr lang="en-US" altLang="zh-CN" dirty="0"/>
              <a:t>=5</a:t>
            </a:r>
            <a:r>
              <a:rPr lang="zh-CN" altLang="en-US" dirty="0"/>
              <a:t>；对</a:t>
            </a:r>
            <a:r>
              <a:rPr lang="en-US" altLang="zh-CN" dirty="0"/>
              <a:t>Y=</a:t>
            </a:r>
            <a:r>
              <a:rPr lang="zh-CN" altLang="en-US" dirty="0"/>
              <a:t>（</a:t>
            </a:r>
            <a:r>
              <a:rPr lang="en-US" altLang="zh-CN" dirty="0"/>
              <a:t>y1</a:t>
            </a:r>
            <a:r>
              <a:rPr lang="zh-CN" altLang="en-US" dirty="0"/>
              <a:t>，</a:t>
            </a:r>
            <a:r>
              <a:rPr lang="en-US" altLang="zh-CN" dirty="0"/>
              <a:t>y2</a:t>
            </a:r>
            <a:r>
              <a:rPr lang="zh-CN" altLang="en-US" dirty="0"/>
              <a:t>），我们赋予数字</a:t>
            </a:r>
            <a:r>
              <a:rPr lang="en-US" altLang="zh-CN" dirty="0"/>
              <a:t>u</a:t>
            </a:r>
            <a:r>
              <a:rPr lang="zh-CN" altLang="en-US" dirty="0"/>
              <a:t>（</a:t>
            </a:r>
            <a:r>
              <a:rPr lang="en-US" altLang="zh-CN" dirty="0"/>
              <a:t>Y</a:t>
            </a:r>
            <a:r>
              <a:rPr lang="zh-CN" altLang="en-US" dirty="0"/>
              <a:t>）</a:t>
            </a:r>
            <a:r>
              <a:rPr lang="en-US" altLang="zh-CN" dirty="0"/>
              <a:t>=u</a:t>
            </a:r>
            <a:r>
              <a:rPr lang="zh-CN" altLang="en-US" dirty="0"/>
              <a:t>（</a:t>
            </a:r>
            <a:r>
              <a:rPr lang="en-US" altLang="zh-CN" dirty="0"/>
              <a:t>y1</a:t>
            </a:r>
            <a:r>
              <a:rPr lang="zh-CN" altLang="en-US" dirty="0"/>
              <a:t>，</a:t>
            </a:r>
            <a:r>
              <a:rPr lang="en-US" altLang="zh-CN" dirty="0"/>
              <a:t>y2</a:t>
            </a:r>
            <a:r>
              <a:rPr lang="zh-CN" altLang="en-US" dirty="0"/>
              <a:t>）</a:t>
            </a:r>
            <a:r>
              <a:rPr lang="en-US" altLang="zh-CN" dirty="0"/>
              <a:t>=3】,</a:t>
            </a:r>
            <a:r>
              <a:rPr lang="zh-CN" altLang="en-US" dirty="0"/>
              <a:t>我们把数字与消费束之间的这种对应关系就叫做效用函数。根据这个定义，如果</a:t>
            </a:r>
            <a:r>
              <a:rPr lang="en-US" altLang="zh-CN" dirty="0"/>
              <a:t>X</a:t>
            </a:r>
            <a:r>
              <a:rPr lang="zh-CN" altLang="en-US" dirty="0"/>
              <a:t>严格优于</a:t>
            </a:r>
            <a:r>
              <a:rPr lang="en-US" altLang="zh-CN" dirty="0"/>
              <a:t>Y</a:t>
            </a:r>
            <a:r>
              <a:rPr lang="zh-CN" altLang="en-US" dirty="0"/>
              <a:t>，那</a:t>
            </a:r>
            <a:r>
              <a:rPr lang="en-US" altLang="zh-CN" dirty="0"/>
              <a:t>X</a:t>
            </a:r>
            <a:r>
              <a:rPr lang="zh-CN" altLang="en-US" dirty="0"/>
              <a:t>的效用一定大于</a:t>
            </a:r>
            <a:r>
              <a:rPr lang="en-US" altLang="zh-CN" dirty="0"/>
              <a:t>Y</a:t>
            </a:r>
            <a:r>
              <a:rPr lang="zh-CN" altLang="en-US" dirty="0"/>
              <a:t> 的效用，我们赋予</a:t>
            </a:r>
            <a:r>
              <a:rPr lang="en-US" altLang="zh-CN" dirty="0"/>
              <a:t>X</a:t>
            </a:r>
            <a:r>
              <a:rPr lang="zh-CN" altLang="en-US" dirty="0"/>
              <a:t>更大的数值；如果</a:t>
            </a:r>
            <a:r>
              <a:rPr lang="en-US" altLang="zh-CN" dirty="0"/>
              <a:t>X</a:t>
            </a:r>
            <a:r>
              <a:rPr lang="zh-CN" altLang="en-US" dirty="0"/>
              <a:t>和</a:t>
            </a:r>
            <a:r>
              <a:rPr lang="en-US" altLang="zh-CN" dirty="0"/>
              <a:t>Y</a:t>
            </a:r>
            <a:r>
              <a:rPr lang="zh-CN" altLang="en-US" dirty="0"/>
              <a:t>之间无差异，那</a:t>
            </a:r>
            <a:r>
              <a:rPr lang="en-US" altLang="zh-CN" dirty="0"/>
              <a:t>X</a:t>
            </a:r>
            <a:r>
              <a:rPr lang="zh-CN" altLang="en-US" dirty="0"/>
              <a:t>和</a:t>
            </a:r>
            <a:r>
              <a:rPr lang="en-US" altLang="zh-CN" dirty="0"/>
              <a:t>Y</a:t>
            </a:r>
            <a:r>
              <a:rPr lang="zh-CN" altLang="en-US" dirty="0"/>
              <a:t>带来的效用是一样的，我们赋予它们一样的数值。这和我们之前分析是一个道理，只不过现在用函数的形式写出来。所以效用函数就可以用来表示消费者的偏好。</a:t>
            </a:r>
            <a:endParaRPr lang="en-US" altLang="zh-CN" dirty="0"/>
          </a:p>
          <a:p>
            <a:r>
              <a:rPr lang="zh-CN" altLang="en-US" dirty="0"/>
              <a:t>在这里我们要注意区分序数和基数概念。先简单介绍一下什么是基数</a:t>
            </a:r>
            <a:r>
              <a:rPr lang="en-US" altLang="zh-CN" dirty="0"/>
              <a:t>【</a:t>
            </a:r>
            <a:r>
              <a:rPr lang="zh-CN" altLang="en-US" dirty="0"/>
              <a:t>手写基数两个字，</a:t>
            </a:r>
            <a:r>
              <a:rPr lang="en-US" altLang="zh-CN" dirty="0"/>
              <a:t>20</a:t>
            </a:r>
            <a:r>
              <a:rPr lang="zh-CN" altLang="en-US" dirty="0"/>
              <a:t>，</a:t>
            </a:r>
            <a:r>
              <a:rPr lang="en-US" altLang="zh-CN" dirty="0"/>
              <a:t>10</a:t>
            </a:r>
            <a:r>
              <a:rPr lang="zh-CN" altLang="en-US" dirty="0"/>
              <a:t>数字</a:t>
            </a:r>
            <a:r>
              <a:rPr lang="en-US" altLang="zh-CN" dirty="0"/>
              <a:t>】</a:t>
            </a:r>
            <a:r>
              <a:rPr lang="zh-CN" altLang="en-US" dirty="0"/>
              <a:t>，基数就是我们可以在数字之间进行加减乘除等操作的数字，比如小黑</a:t>
            </a:r>
            <a:r>
              <a:rPr lang="en-US" altLang="zh-CN" dirty="0"/>
              <a:t>20</a:t>
            </a:r>
            <a:r>
              <a:rPr lang="zh-CN" altLang="en-US" dirty="0"/>
              <a:t>岁，小白</a:t>
            </a:r>
            <a:r>
              <a:rPr lang="en-US" altLang="zh-CN" dirty="0"/>
              <a:t>10</a:t>
            </a:r>
            <a:r>
              <a:rPr lang="zh-CN" altLang="en-US" dirty="0"/>
              <a:t>岁，那我们就知道小黑的年龄是小白的两倍。那相对的，序数只为我们提供可排序的信息，我们并不能在这些数字间进行数学操作。现在我们普遍认为效用函数是一个“序数”函数，也就是说，我们关心的是一个人从消费束</a:t>
            </a:r>
            <a:r>
              <a:rPr lang="en-US" altLang="zh-CN" dirty="0"/>
              <a:t>A</a:t>
            </a:r>
            <a:r>
              <a:rPr lang="zh-CN" altLang="en-US" dirty="0"/>
              <a:t>中得到的效用是大于、等于还是小于他从消费束</a:t>
            </a:r>
            <a:r>
              <a:rPr lang="en-US" altLang="zh-CN" dirty="0"/>
              <a:t>B</a:t>
            </a:r>
            <a:r>
              <a:rPr lang="zh-CN" altLang="en-US" dirty="0"/>
              <a:t>中得到的效用。效用数值的大小并不重要，只要它能排序就行。</a:t>
            </a:r>
            <a:endParaRPr lang="en-US" altLang="zh-CN" dirty="0"/>
          </a:p>
        </p:txBody>
      </p:sp>
      <p:sp>
        <p:nvSpPr>
          <p:cNvPr id="4" name="灯片编号占位符 3"/>
          <p:cNvSpPr>
            <a:spLocks noGrp="1"/>
          </p:cNvSpPr>
          <p:nvPr>
            <p:ph type="sldNum" sz="quarter" idx="5"/>
          </p:nvPr>
        </p:nvSpPr>
        <p:spPr/>
        <p:txBody>
          <a:bodyPr/>
          <a:lstStyle/>
          <a:p>
            <a:fld id="{DE4022D9-0ECC-4F63-B711-103D669BBB3C}" type="slidenum">
              <a:rPr lang="zh-CN" altLang="en-US" smtClean="0"/>
              <a:t>11</a:t>
            </a:fld>
            <a:endParaRPr lang="zh-CN" altLang="en-US"/>
          </a:p>
        </p:txBody>
      </p:sp>
    </p:spTree>
    <p:extLst>
      <p:ext uri="{BB962C8B-B14F-4D97-AF65-F5344CB8AC3E}">
        <p14:creationId xmlns:p14="http://schemas.microsoft.com/office/powerpoint/2010/main" val="2995375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既然知道了消费函数是序数函数，我们现在讲一下什么是保持序不变的转换。比如我有一个效用函数表示我的偏好</a:t>
            </a:r>
            <a:r>
              <a:rPr lang="en-US" altLang="zh-CN" dirty="0"/>
              <a:t>【</a:t>
            </a:r>
            <a:r>
              <a:rPr lang="zh-CN" altLang="en-US" dirty="0"/>
              <a:t>手写</a:t>
            </a:r>
            <a:r>
              <a:rPr lang="en-US" altLang="zh-CN" dirty="0"/>
              <a:t>u</a:t>
            </a:r>
            <a:r>
              <a:rPr lang="zh-CN" altLang="en-US" dirty="0"/>
              <a:t>（</a:t>
            </a:r>
            <a:r>
              <a:rPr lang="en-US" altLang="zh-CN" dirty="0"/>
              <a:t>X</a:t>
            </a:r>
            <a:r>
              <a:rPr lang="zh-CN" altLang="en-US" dirty="0"/>
              <a:t>）</a:t>
            </a:r>
            <a:r>
              <a:rPr lang="en-US" altLang="zh-CN" dirty="0"/>
              <a:t>=u</a:t>
            </a:r>
            <a:r>
              <a:rPr lang="zh-CN" altLang="en-US" dirty="0"/>
              <a:t>（</a:t>
            </a:r>
            <a:r>
              <a:rPr lang="en-US" altLang="zh-CN" dirty="0"/>
              <a:t>x1</a:t>
            </a:r>
            <a:r>
              <a:rPr lang="zh-CN" altLang="en-US" dirty="0"/>
              <a:t>，</a:t>
            </a:r>
            <a:r>
              <a:rPr lang="en-US" altLang="zh-CN" dirty="0"/>
              <a:t>x2</a:t>
            </a:r>
            <a:r>
              <a:rPr lang="zh-CN" altLang="en-US" dirty="0"/>
              <a:t>）</a:t>
            </a:r>
            <a:r>
              <a:rPr lang="en-US" altLang="zh-CN" dirty="0"/>
              <a:t>=5】</a:t>
            </a:r>
            <a:r>
              <a:rPr lang="zh-CN" altLang="en-US" dirty="0"/>
              <a:t>，那这个函数加上一个常数</a:t>
            </a:r>
            <a:r>
              <a:rPr lang="en-US" altLang="zh-CN" dirty="0"/>
              <a:t>【</a:t>
            </a:r>
            <a:r>
              <a:rPr lang="zh-CN" altLang="en-US" dirty="0"/>
              <a:t>手写</a:t>
            </a:r>
            <a:r>
              <a:rPr lang="en-US" altLang="zh-CN" dirty="0"/>
              <a:t>3/4/5</a:t>
            </a:r>
            <a:r>
              <a:rPr lang="zh-CN" altLang="en-US" dirty="0"/>
              <a:t>等</a:t>
            </a:r>
            <a:r>
              <a:rPr lang="en-US" altLang="zh-CN" dirty="0"/>
              <a:t>】</a:t>
            </a:r>
            <a:r>
              <a:rPr lang="zh-CN" altLang="en-US" dirty="0"/>
              <a:t>，得到的转换</a:t>
            </a:r>
            <a:r>
              <a:rPr lang="en-US" altLang="zh-CN" dirty="0"/>
              <a:t>【</a:t>
            </a:r>
            <a:r>
              <a:rPr lang="zh-CN" altLang="en-US" dirty="0"/>
              <a:t>手写</a:t>
            </a:r>
            <a:r>
              <a:rPr lang="en-US" altLang="zh-CN" dirty="0"/>
              <a:t>8/9/10】</a:t>
            </a:r>
            <a:r>
              <a:rPr lang="zh-CN" altLang="en-US" dirty="0"/>
              <a:t>依然表示我的偏好。如果我把这个函数乘以或除以一个正数，再复杂一点，我们取平方根</a:t>
            </a:r>
            <a:r>
              <a:rPr lang="en-US" altLang="zh-CN" dirty="0"/>
              <a:t>【</a:t>
            </a:r>
            <a:r>
              <a:rPr lang="zh-CN" altLang="en-US" dirty="0"/>
              <a:t>手写根号</a:t>
            </a:r>
            <a:r>
              <a:rPr lang="en-US" altLang="zh-CN" dirty="0"/>
              <a:t>5】</a:t>
            </a:r>
            <a:r>
              <a:rPr lang="zh-CN" altLang="en-US" dirty="0"/>
              <a:t>，得到的转换还是表示我的偏好。总结一下，如果一个效用函数表示消费者偏好，对它进行序不变的转换，得到的函数依然表示消费者偏好。</a:t>
            </a:r>
            <a:endParaRPr lang="en-US" altLang="zh-CN" dirty="0"/>
          </a:p>
        </p:txBody>
      </p:sp>
      <p:sp>
        <p:nvSpPr>
          <p:cNvPr id="4" name="灯片编号占位符 3"/>
          <p:cNvSpPr>
            <a:spLocks noGrp="1"/>
          </p:cNvSpPr>
          <p:nvPr>
            <p:ph type="sldNum" sz="quarter" idx="5"/>
          </p:nvPr>
        </p:nvSpPr>
        <p:spPr/>
        <p:txBody>
          <a:bodyPr/>
          <a:lstStyle/>
          <a:p>
            <a:fld id="{DE4022D9-0ECC-4F63-B711-103D669BBB3C}" type="slidenum">
              <a:rPr lang="zh-CN" altLang="en-US" smtClean="0"/>
              <a:t>12</a:t>
            </a:fld>
            <a:endParaRPr lang="zh-CN" altLang="en-US"/>
          </a:p>
        </p:txBody>
      </p:sp>
    </p:spTree>
    <p:extLst>
      <p:ext uri="{BB962C8B-B14F-4D97-AF65-F5344CB8AC3E}">
        <p14:creationId xmlns:p14="http://schemas.microsoft.com/office/powerpoint/2010/main" val="1259997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那么，效用函数和无差异曲线之间有什么关系呢？我们可以用无差异曲线表示给定的效用水平。前面说过，消费者的效用决定他两种商品的消费数量。我们用</a:t>
            </a:r>
            <a:r>
              <a:rPr lang="en-US" altLang="zh-CN" dirty="0"/>
              <a:t>x</a:t>
            </a:r>
            <a:r>
              <a:rPr lang="zh-CN" altLang="en-US" dirty="0"/>
              <a:t>轴表示商品</a:t>
            </a:r>
            <a:r>
              <a:rPr lang="en-US" altLang="zh-CN" dirty="0"/>
              <a:t>1</a:t>
            </a:r>
            <a:r>
              <a:rPr lang="zh-CN" altLang="en-US" dirty="0"/>
              <a:t>，用</a:t>
            </a:r>
            <a:r>
              <a:rPr lang="en-US" altLang="zh-CN" dirty="0"/>
              <a:t>y</a:t>
            </a:r>
            <a:r>
              <a:rPr lang="zh-CN" altLang="en-US" dirty="0"/>
              <a:t>轴表示商品</a:t>
            </a:r>
            <a:r>
              <a:rPr lang="en-US" altLang="zh-CN" dirty="0"/>
              <a:t>2</a:t>
            </a:r>
            <a:r>
              <a:rPr lang="zh-CN" altLang="en-US" dirty="0"/>
              <a:t>，这里还需要</a:t>
            </a:r>
            <a:r>
              <a:rPr lang="en-US" altLang="zh-CN" dirty="0"/>
              <a:t>z</a:t>
            </a:r>
            <a:r>
              <a:rPr lang="zh-CN" altLang="en-US" dirty="0"/>
              <a:t>轴来表示消费束的效用水平</a:t>
            </a:r>
            <a:r>
              <a:rPr lang="en-US" altLang="zh-CN" dirty="0"/>
              <a:t>u【</a:t>
            </a:r>
            <a:r>
              <a:rPr lang="zh-CN" altLang="en-US" dirty="0"/>
              <a:t>对着图指着不同的轴讲</a:t>
            </a:r>
            <a:r>
              <a:rPr lang="en-US" altLang="zh-CN" dirty="0"/>
              <a:t>】</a:t>
            </a:r>
            <a:r>
              <a:rPr lang="zh-CN" altLang="en-US" dirty="0"/>
              <a:t>。可以看到，在左边的三维图中，效用函数看起来像一个坡，但一般三维图像比较难画，所以我们更常用的是右边这个平面图。可以看出，无差异曲线其实就是效用函数的等值曲线，每一条无差异曲线上的点带来的效用都是一样的。更高的无差异曲线就说明带来的效用更高。</a:t>
            </a:r>
            <a:r>
              <a:rPr lang="en-US" altLang="zh-CN" dirty="0"/>
              <a:t>【</a:t>
            </a:r>
            <a:r>
              <a:rPr lang="zh-CN" altLang="en-US" dirty="0"/>
              <a:t>指着右边的图讲</a:t>
            </a:r>
            <a:r>
              <a:rPr lang="en-US" altLang="zh-CN" dirty="0"/>
              <a:t>】</a:t>
            </a:r>
            <a:r>
              <a:rPr lang="zh-CN" altLang="en-US" dirty="0"/>
              <a:t>，我们能够得出，粉色和红色的消费束其实是无差异的，蓝色的消费束要严格优于粉色和红色。</a:t>
            </a:r>
            <a:endParaRPr lang="en-US" altLang="zh-CN" dirty="0"/>
          </a:p>
        </p:txBody>
      </p:sp>
      <p:sp>
        <p:nvSpPr>
          <p:cNvPr id="4" name="灯片编号占位符 3"/>
          <p:cNvSpPr>
            <a:spLocks noGrp="1"/>
          </p:cNvSpPr>
          <p:nvPr>
            <p:ph type="sldNum" sz="quarter" idx="5"/>
          </p:nvPr>
        </p:nvSpPr>
        <p:spPr/>
        <p:txBody>
          <a:bodyPr/>
          <a:lstStyle/>
          <a:p>
            <a:fld id="{DE4022D9-0ECC-4F63-B711-103D669BBB3C}" type="slidenum">
              <a:rPr lang="zh-CN" altLang="en-US" smtClean="0"/>
              <a:t>13</a:t>
            </a:fld>
            <a:endParaRPr lang="zh-CN" altLang="en-US"/>
          </a:p>
        </p:txBody>
      </p:sp>
    </p:spTree>
    <p:extLst>
      <p:ext uri="{BB962C8B-B14F-4D97-AF65-F5344CB8AC3E}">
        <p14:creationId xmlns:p14="http://schemas.microsoft.com/office/powerpoint/2010/main" val="3107861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最后我们再来看一下边际替代率和效用函数之间的关系，我们要引出边际效用的概念。这里注意区分一下，增加</a:t>
                </a:r>
                <a:r>
                  <a:rPr lang="en-US" altLang="zh-CN" dirty="0"/>
                  <a:t>1</a:t>
                </a:r>
                <a:r>
                  <a:rPr lang="zh-CN" altLang="en-US" dirty="0"/>
                  <a:t>件商品</a:t>
                </a:r>
                <a:r>
                  <a:rPr lang="en-US" altLang="zh-CN" dirty="0"/>
                  <a:t>1</a:t>
                </a:r>
                <a:r>
                  <a:rPr lang="zh-CN" altLang="en-US" dirty="0"/>
                  <a:t>和商品</a:t>
                </a:r>
                <a:r>
                  <a:rPr lang="en-US" altLang="zh-CN" dirty="0"/>
                  <a:t>2</a:t>
                </a:r>
                <a:r>
                  <a:rPr lang="zh-CN" altLang="en-US" dirty="0"/>
                  <a:t>带来的效用可能是不同的，我们用下标来区分不同商品的边际效用。那什么是商品</a:t>
                </a:r>
                <a:r>
                  <a:rPr lang="en-US" altLang="zh-CN" dirty="0"/>
                  <a:t>1</a:t>
                </a:r>
                <a:r>
                  <a:rPr lang="zh-CN" altLang="en-US" dirty="0"/>
                  <a:t>的边际效用呢？就是在商品</a:t>
                </a:r>
                <a:r>
                  <a:rPr lang="en-US" altLang="zh-CN" dirty="0"/>
                  <a:t>2</a:t>
                </a:r>
                <a:r>
                  <a:rPr lang="zh-CN" altLang="en-US" dirty="0"/>
                  <a:t>数量不变的情况下，只增加商品</a:t>
                </a:r>
                <a:r>
                  <a:rPr lang="en-US" altLang="zh-CN" dirty="0"/>
                  <a:t>1</a:t>
                </a:r>
                <a:r>
                  <a:rPr lang="zh-CN" altLang="en-US" dirty="0"/>
                  <a:t>的数量时</a:t>
                </a:r>
                <a:r>
                  <a:rPr lang="en-US" altLang="zh-CN" dirty="0"/>
                  <a:t>【</a:t>
                </a:r>
                <a:r>
                  <a:rPr lang="zh-CN" altLang="en-US" dirty="0"/>
                  <a:t>手写</a:t>
                </a:r>
                <a14:m>
                  <m:oMath xmlns:m="http://schemas.openxmlformats.org/officeDocument/2006/math">
                    <m:r>
                      <a:rPr lang="en-US" altLang="zh-CN" i="1" smtClean="0">
                        <a:latin typeface="Cambria Math" panose="02040503050406030204" pitchFamily="18" charset="0"/>
                        <a:ea typeface="Cambria Math" panose="02040503050406030204" pitchFamily="18" charset="0"/>
                        <a:sym typeface="Wingdings" pitchFamily="2" charset="2"/>
                      </a:rPr>
                      <m:t>∆</m:t>
                    </m:r>
                    <m:sSub>
                      <m:sSubPr>
                        <m:ctrlPr>
                          <a:rPr lang="en-US" altLang="zh-CN" i="1" smtClean="0">
                            <a:latin typeface="Cambria Math" panose="02040503050406030204" pitchFamily="18" charset="0"/>
                            <a:ea typeface="Cambria Math" panose="02040503050406030204" pitchFamily="18" charset="0"/>
                            <a:sym typeface="Wingdings" pitchFamily="2" charset="2"/>
                          </a:rPr>
                        </m:ctrlPr>
                      </m:sSubPr>
                      <m:e>
                        <m:r>
                          <a:rPr lang="en-US" altLang="zh-CN" b="0" i="1" smtClean="0">
                            <a:latin typeface="Cambria Math" panose="02040503050406030204" pitchFamily="18" charset="0"/>
                            <a:ea typeface="Cambria Math" panose="02040503050406030204" pitchFamily="18" charset="0"/>
                            <a:sym typeface="Wingdings" pitchFamily="2" charset="2"/>
                          </a:rPr>
                          <m:t>𝑥</m:t>
                        </m:r>
                      </m:e>
                      <m:sub>
                        <m:r>
                          <a:rPr lang="en-US" altLang="zh-CN" b="0" i="1" smtClean="0">
                            <a:latin typeface="Cambria Math" panose="02040503050406030204" pitchFamily="18" charset="0"/>
                            <a:ea typeface="Cambria Math" panose="02040503050406030204" pitchFamily="18" charset="0"/>
                            <a:sym typeface="Wingdings" pitchFamily="2" charset="2"/>
                          </a:rPr>
                          <m:t>1</m:t>
                        </m:r>
                      </m:sub>
                    </m:sSub>
                    <m:r>
                      <a:rPr lang="en-US" altLang="zh-CN" b="0" i="0" smtClean="0">
                        <a:latin typeface="Cambria Math" panose="02040503050406030204" pitchFamily="18" charset="0"/>
                        <a:ea typeface="Cambria Math" panose="02040503050406030204" pitchFamily="18" charset="0"/>
                        <a:sym typeface="Wingdings" pitchFamily="2" charset="2"/>
                      </a:rPr>
                      <m:t>】</m:t>
                    </m:r>
                  </m:oMath>
                </a14:m>
                <a:r>
                  <a:rPr lang="zh-CN" altLang="en-US" dirty="0"/>
                  <a:t>所增加的效用，我们用</a:t>
                </a:r>
                <a:r>
                  <a:rPr lang="en-US" altLang="zh-CN" dirty="0"/>
                  <a:t>MU1</a:t>
                </a:r>
                <a:r>
                  <a:rPr lang="zh-CN" altLang="en-US" dirty="0"/>
                  <a:t>来表示。商品</a:t>
                </a:r>
                <a:r>
                  <a:rPr lang="en-US" altLang="zh-CN" dirty="0"/>
                  <a:t>2</a:t>
                </a:r>
                <a:r>
                  <a:rPr lang="zh-CN" altLang="en-US" dirty="0"/>
                  <a:t>的边际效用是一样的，我们用</a:t>
                </a:r>
                <a:r>
                  <a:rPr lang="en-US" altLang="zh-CN" dirty="0"/>
                  <a:t>MU2</a:t>
                </a:r>
                <a:r>
                  <a:rPr lang="zh-CN" altLang="en-US" dirty="0"/>
                  <a:t>表示。通过公式可以发现，商品</a:t>
                </a:r>
                <a:r>
                  <a:rPr lang="en-US" altLang="zh-CN" dirty="0"/>
                  <a:t>1</a:t>
                </a:r>
                <a:r>
                  <a:rPr lang="zh-CN" altLang="en-US" dirty="0"/>
                  <a:t>和商品</a:t>
                </a:r>
                <a:r>
                  <a:rPr lang="en-US" altLang="zh-CN" dirty="0"/>
                  <a:t>2</a:t>
                </a:r>
                <a:r>
                  <a:rPr lang="zh-CN" altLang="en-US" dirty="0"/>
                  <a:t>的边际效用就是对效用函数求商品</a:t>
                </a:r>
                <a:r>
                  <a:rPr lang="en-US" altLang="zh-CN" dirty="0"/>
                  <a:t>1</a:t>
                </a:r>
                <a:r>
                  <a:rPr lang="zh-CN" altLang="en-US" dirty="0"/>
                  <a:t>或商品</a:t>
                </a:r>
                <a:r>
                  <a:rPr lang="en-US" altLang="zh-CN" dirty="0"/>
                  <a:t>2</a:t>
                </a:r>
                <a:r>
                  <a:rPr lang="zh-CN" altLang="en-US" dirty="0"/>
                  <a:t>的偏导。</a:t>
                </a:r>
                <a:endParaRPr lang="en-US" altLang="zh-CN" dirty="0"/>
              </a:p>
              <a:p>
                <a:r>
                  <a:rPr lang="zh-CN" altLang="en-US" dirty="0"/>
                  <a:t>举个例子，</a:t>
                </a:r>
                <a:r>
                  <a:rPr lang="en-US" altLang="zh-CN" dirty="0"/>
                  <a:t>【</a:t>
                </a:r>
                <a:r>
                  <a:rPr lang="zh-CN" altLang="en-US" dirty="0"/>
                  <a:t>手写</a:t>
                </a:r>
                <a:r>
                  <a:rPr lang="en-US" altLang="zh-CN" dirty="0"/>
                  <a:t>】</a:t>
                </a:r>
                <a:r>
                  <a:rPr lang="zh-CN" altLang="en-US" dirty="0"/>
                  <a:t>假设效用函数</a:t>
                </a:r>
                <a:r>
                  <a:rPr lang="en-US" altLang="zh-CN" dirty="0"/>
                  <a:t>u(x1,x2)=x2-x1^2</a:t>
                </a:r>
                <a:r>
                  <a:rPr lang="zh-CN" altLang="en-US" dirty="0"/>
                  <a:t>，我们要分别求</a:t>
                </a:r>
                <a:r>
                  <a:rPr lang="en-US" altLang="zh-CN" dirty="0"/>
                  <a:t>x1</a:t>
                </a:r>
                <a:r>
                  <a:rPr lang="zh-CN" altLang="en-US" dirty="0"/>
                  <a:t>和</a:t>
                </a:r>
                <a:r>
                  <a:rPr lang="en-US" altLang="zh-CN" dirty="0"/>
                  <a:t>x2</a:t>
                </a:r>
                <a:r>
                  <a:rPr lang="zh-CN" altLang="en-US" dirty="0"/>
                  <a:t>的边际效用。解法就是我们先对</a:t>
                </a:r>
                <a:r>
                  <a:rPr lang="en-US" altLang="zh-CN" dirty="0"/>
                  <a:t>x1</a:t>
                </a:r>
                <a:r>
                  <a:rPr lang="zh-CN" altLang="en-US" dirty="0"/>
                  <a:t>求偏导，得到</a:t>
                </a:r>
                <a:r>
                  <a:rPr lang="en-US" altLang="zh-CN" dirty="0"/>
                  <a:t>MU1=-2x1</a:t>
                </a:r>
                <a:r>
                  <a:rPr lang="zh-CN" altLang="en-US" dirty="0"/>
                  <a:t>，这个就是商品</a:t>
                </a:r>
                <a:r>
                  <a:rPr lang="en-US" altLang="zh-CN" dirty="0"/>
                  <a:t>1</a:t>
                </a:r>
                <a:r>
                  <a:rPr lang="zh-CN" altLang="en-US" dirty="0"/>
                  <a:t>的边际效用。那</a:t>
                </a:r>
                <a:r>
                  <a:rPr lang="en-US" altLang="zh-CN" dirty="0"/>
                  <a:t>MU2</a:t>
                </a:r>
                <a:r>
                  <a:rPr lang="zh-CN" altLang="en-US" dirty="0"/>
                  <a:t>很好求，对</a:t>
                </a:r>
                <a:r>
                  <a:rPr lang="en-US" altLang="zh-CN" dirty="0"/>
                  <a:t>x2</a:t>
                </a:r>
                <a:r>
                  <a:rPr lang="zh-CN" altLang="en-US" dirty="0"/>
                  <a:t>求偏导就是</a:t>
                </a:r>
                <a:r>
                  <a:rPr lang="en-US" altLang="zh-CN" dirty="0"/>
                  <a:t>1</a:t>
                </a:r>
                <a:r>
                  <a:rPr lang="zh-CN" altLang="en-US" dirty="0"/>
                  <a:t>。</a:t>
                </a:r>
                <a:endParaRPr lang="en-US" altLang="zh-CN" dirty="0"/>
              </a:p>
            </p:txBody>
          </p:sp>
        </mc:Choice>
        <mc:Fallback xmlns="">
          <p:sp>
            <p:nvSpPr>
              <p:cNvPr id="3" name="备注占位符 2"/>
              <p:cNvSpPr>
                <a:spLocks noGrp="1"/>
              </p:cNvSpPr>
              <p:nvPr>
                <p:ph type="body" idx="1"/>
              </p:nvPr>
            </p:nvSpPr>
            <p:spPr/>
            <p:txBody>
              <a:bodyPr/>
              <a:lstStyle/>
              <a:p>
                <a:r>
                  <a:rPr lang="zh-CN" altLang="en-US" dirty="0"/>
                  <a:t>最后我们再来看一下边际替代率和效用函数之间的关系，我们要引出边际效用的概念。这里注意区分一下，增加</a:t>
                </a:r>
                <a:r>
                  <a:rPr lang="en-US" altLang="zh-CN" dirty="0"/>
                  <a:t>1</a:t>
                </a:r>
                <a:r>
                  <a:rPr lang="zh-CN" altLang="en-US" dirty="0"/>
                  <a:t>件商品</a:t>
                </a:r>
                <a:r>
                  <a:rPr lang="en-US" altLang="zh-CN" dirty="0"/>
                  <a:t>1</a:t>
                </a:r>
                <a:r>
                  <a:rPr lang="zh-CN" altLang="en-US" dirty="0"/>
                  <a:t>和商品</a:t>
                </a:r>
                <a:r>
                  <a:rPr lang="en-US" altLang="zh-CN" dirty="0"/>
                  <a:t>2</a:t>
                </a:r>
                <a:r>
                  <a:rPr lang="zh-CN" altLang="en-US" dirty="0"/>
                  <a:t>带来的效用可能是不同的，我们用下标来区分不同商品的边际效用。那什么是商品</a:t>
                </a:r>
                <a:r>
                  <a:rPr lang="en-US" altLang="zh-CN" dirty="0"/>
                  <a:t>1</a:t>
                </a:r>
                <a:r>
                  <a:rPr lang="zh-CN" altLang="en-US" dirty="0"/>
                  <a:t>的边际效用呢？就是在商品</a:t>
                </a:r>
                <a:r>
                  <a:rPr lang="en-US" altLang="zh-CN" dirty="0"/>
                  <a:t>2</a:t>
                </a:r>
                <a:r>
                  <a:rPr lang="zh-CN" altLang="en-US" dirty="0"/>
                  <a:t>数量不变的情况下，只增加商品</a:t>
                </a:r>
                <a:r>
                  <a:rPr lang="en-US" altLang="zh-CN" dirty="0"/>
                  <a:t>1</a:t>
                </a:r>
                <a:r>
                  <a:rPr lang="zh-CN" altLang="en-US" dirty="0"/>
                  <a:t>的数量时</a:t>
                </a:r>
                <a:r>
                  <a:rPr lang="en-US" altLang="zh-CN" dirty="0"/>
                  <a:t>【</a:t>
                </a:r>
                <a:r>
                  <a:rPr lang="zh-CN" altLang="en-US" dirty="0"/>
                  <a:t>手写</a:t>
                </a:r>
                <a:r>
                  <a:rPr lang="en-US" altLang="zh-CN" i="0">
                    <a:latin typeface="Cambria Math" panose="02040503050406030204" pitchFamily="18" charset="0"/>
                    <a:ea typeface="Cambria Math" panose="02040503050406030204" pitchFamily="18" charset="0"/>
                    <a:sym typeface="Wingdings" pitchFamily="2" charset="2"/>
                  </a:rPr>
                  <a:t>∆</a:t>
                </a:r>
                <a:r>
                  <a:rPr lang="en-US" altLang="zh-CN" b="0" i="0">
                    <a:latin typeface="Cambria Math" panose="02040503050406030204" pitchFamily="18" charset="0"/>
                    <a:ea typeface="Cambria Math" panose="02040503050406030204" pitchFamily="18" charset="0"/>
                    <a:sym typeface="Wingdings" pitchFamily="2" charset="2"/>
                  </a:rPr>
                  <a:t>𝑥_1 】</a:t>
                </a:r>
                <a:r>
                  <a:rPr lang="zh-CN" altLang="en-US" dirty="0"/>
                  <a:t>所增加的效用，我们用</a:t>
                </a:r>
                <a:r>
                  <a:rPr lang="en-US" altLang="zh-CN" dirty="0"/>
                  <a:t>MU1</a:t>
                </a:r>
                <a:r>
                  <a:rPr lang="zh-CN" altLang="en-US" dirty="0"/>
                  <a:t>来表示。商品</a:t>
                </a:r>
                <a:r>
                  <a:rPr lang="en-US" altLang="zh-CN" dirty="0"/>
                  <a:t>2</a:t>
                </a:r>
                <a:r>
                  <a:rPr lang="zh-CN" altLang="en-US" dirty="0"/>
                  <a:t>的边际效用是一样的，我们用</a:t>
                </a:r>
                <a:r>
                  <a:rPr lang="en-US" altLang="zh-CN" dirty="0"/>
                  <a:t>MU2</a:t>
                </a:r>
                <a:r>
                  <a:rPr lang="zh-CN" altLang="en-US" dirty="0"/>
                  <a:t>表示。通过公式可以发现，商品</a:t>
                </a:r>
                <a:r>
                  <a:rPr lang="en-US" altLang="zh-CN" dirty="0"/>
                  <a:t>1</a:t>
                </a:r>
                <a:r>
                  <a:rPr lang="zh-CN" altLang="en-US" dirty="0"/>
                  <a:t>和商品</a:t>
                </a:r>
                <a:r>
                  <a:rPr lang="en-US" altLang="zh-CN" dirty="0"/>
                  <a:t>2</a:t>
                </a:r>
                <a:r>
                  <a:rPr lang="zh-CN" altLang="en-US" dirty="0"/>
                  <a:t>的边际效用就是对效用函数求商品</a:t>
                </a:r>
                <a:r>
                  <a:rPr lang="en-US" altLang="zh-CN" dirty="0"/>
                  <a:t>1</a:t>
                </a:r>
                <a:r>
                  <a:rPr lang="zh-CN" altLang="en-US" dirty="0"/>
                  <a:t>或商品</a:t>
                </a:r>
                <a:r>
                  <a:rPr lang="en-US" altLang="zh-CN" dirty="0"/>
                  <a:t>2</a:t>
                </a:r>
                <a:r>
                  <a:rPr lang="zh-CN" altLang="en-US" dirty="0"/>
                  <a:t>的偏导。</a:t>
                </a:r>
                <a:endParaRPr lang="en-US" altLang="zh-CN" dirty="0"/>
              </a:p>
              <a:p>
                <a:r>
                  <a:rPr lang="zh-CN" altLang="en-US" dirty="0"/>
                  <a:t>举个例子，</a:t>
                </a:r>
                <a:r>
                  <a:rPr lang="en-US" altLang="zh-CN" dirty="0"/>
                  <a:t>【</a:t>
                </a:r>
                <a:r>
                  <a:rPr lang="zh-CN" altLang="en-US" dirty="0"/>
                  <a:t>手写</a:t>
                </a:r>
                <a:r>
                  <a:rPr lang="en-US" altLang="zh-CN" dirty="0"/>
                  <a:t>】</a:t>
                </a:r>
                <a:r>
                  <a:rPr lang="zh-CN" altLang="en-US" dirty="0"/>
                  <a:t>假设效用函数</a:t>
                </a:r>
                <a:r>
                  <a:rPr lang="en-US" altLang="zh-CN" dirty="0"/>
                  <a:t>u(x1,x2)=x2-x1^2</a:t>
                </a:r>
                <a:r>
                  <a:rPr lang="zh-CN" altLang="en-US" dirty="0"/>
                  <a:t>，我们要分别求</a:t>
                </a:r>
                <a:r>
                  <a:rPr lang="en-US" altLang="zh-CN" dirty="0"/>
                  <a:t>x1</a:t>
                </a:r>
                <a:r>
                  <a:rPr lang="zh-CN" altLang="en-US" dirty="0"/>
                  <a:t>和</a:t>
                </a:r>
                <a:r>
                  <a:rPr lang="en-US" altLang="zh-CN" dirty="0"/>
                  <a:t>x2</a:t>
                </a:r>
                <a:r>
                  <a:rPr lang="zh-CN" altLang="en-US" dirty="0"/>
                  <a:t>的边际效用。解法就是我们先对</a:t>
                </a:r>
                <a:r>
                  <a:rPr lang="en-US" altLang="zh-CN" dirty="0"/>
                  <a:t>x1</a:t>
                </a:r>
                <a:r>
                  <a:rPr lang="zh-CN" altLang="en-US" dirty="0"/>
                  <a:t>求偏导，得到</a:t>
                </a:r>
                <a:r>
                  <a:rPr lang="en-US" altLang="zh-CN" dirty="0"/>
                  <a:t>MU1=-2x1</a:t>
                </a:r>
                <a:r>
                  <a:rPr lang="zh-CN" altLang="en-US" dirty="0"/>
                  <a:t>，这个就是商品</a:t>
                </a:r>
                <a:r>
                  <a:rPr lang="en-US" altLang="zh-CN" dirty="0"/>
                  <a:t>1</a:t>
                </a:r>
                <a:r>
                  <a:rPr lang="zh-CN" altLang="en-US" dirty="0"/>
                  <a:t>的边际效用。那</a:t>
                </a:r>
                <a:r>
                  <a:rPr lang="en-US" altLang="zh-CN" dirty="0"/>
                  <a:t>MU2</a:t>
                </a:r>
                <a:r>
                  <a:rPr lang="zh-CN" altLang="en-US" dirty="0"/>
                  <a:t>很好求，对</a:t>
                </a:r>
                <a:r>
                  <a:rPr lang="en-US" altLang="zh-CN" dirty="0"/>
                  <a:t>x2</a:t>
                </a:r>
                <a:r>
                  <a:rPr lang="zh-CN" altLang="en-US" dirty="0"/>
                  <a:t>求偏导就是</a:t>
                </a:r>
                <a:r>
                  <a:rPr lang="en-US" altLang="zh-CN" dirty="0"/>
                  <a:t>1</a:t>
                </a:r>
                <a:r>
                  <a:rPr lang="zh-CN" altLang="en-US" dirty="0"/>
                  <a:t>。</a:t>
                </a:r>
                <a:endParaRPr lang="en-US" altLang="zh-CN" dirty="0"/>
              </a:p>
            </p:txBody>
          </p:sp>
        </mc:Fallback>
      </mc:AlternateContent>
      <p:sp>
        <p:nvSpPr>
          <p:cNvPr id="4" name="灯片编号占位符 3"/>
          <p:cNvSpPr>
            <a:spLocks noGrp="1"/>
          </p:cNvSpPr>
          <p:nvPr>
            <p:ph type="sldNum" sz="quarter" idx="5"/>
          </p:nvPr>
        </p:nvSpPr>
        <p:spPr/>
        <p:txBody>
          <a:bodyPr/>
          <a:lstStyle/>
          <a:p>
            <a:fld id="{DE4022D9-0ECC-4F63-B711-103D669BBB3C}" type="slidenum">
              <a:rPr lang="zh-CN" altLang="en-US" smtClean="0"/>
              <a:t>14</a:t>
            </a:fld>
            <a:endParaRPr lang="zh-CN" altLang="en-US"/>
          </a:p>
        </p:txBody>
      </p:sp>
    </p:spTree>
    <p:extLst>
      <p:ext uri="{BB962C8B-B14F-4D97-AF65-F5344CB8AC3E}">
        <p14:creationId xmlns:p14="http://schemas.microsoft.com/office/powerpoint/2010/main" val="3247350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因为效用是序数概念，所以边际效用也自然是序数概念。我们在解释时不能说“下一个草莓带给我的边际效用是</a:t>
                </a:r>
                <a:r>
                  <a:rPr lang="en-US" altLang="zh-CN" dirty="0"/>
                  <a:t>3</a:t>
                </a:r>
                <a:r>
                  <a:rPr lang="zh-CN" altLang="en-US" dirty="0"/>
                  <a:t>”。但是，我们可以说“下一个草莓带给我的边际效用是</a:t>
                </a:r>
                <a:r>
                  <a:rPr lang="en-US" altLang="zh-CN" dirty="0"/>
                  <a:t>3</a:t>
                </a:r>
                <a:r>
                  <a:rPr lang="zh-CN" altLang="en-US" dirty="0"/>
                  <a:t>，下一个香蕉带给我的边际效用是</a:t>
                </a:r>
                <a:r>
                  <a:rPr lang="en-US" altLang="zh-CN" dirty="0"/>
                  <a:t>1</a:t>
                </a:r>
                <a:r>
                  <a:rPr lang="zh-CN" altLang="en-US" dirty="0"/>
                  <a:t>”。这句话实际说的是“比起增加一个香蕉，我更愿意增加一个草莓”，要记住数字本身是没有任何含义的。</a:t>
                </a:r>
                <a:endParaRPr lang="en-US" altLang="zh-CN" dirty="0"/>
              </a:p>
              <a:p>
                <a:r>
                  <a:rPr lang="zh-CN" altLang="en-US" dirty="0"/>
                  <a:t>边际效用的主要用途就是计算边际替代率。我们知道边际替代率是在消费束</a:t>
                </a:r>
                <a:r>
                  <a:rPr lang="en-US" altLang="zh-CN" dirty="0"/>
                  <a:t>X=</a:t>
                </a:r>
                <a:r>
                  <a:rPr lang="zh-CN" altLang="en-US" dirty="0"/>
                  <a:t>（</a:t>
                </a:r>
                <a:r>
                  <a:rPr lang="en-US" altLang="zh-CN" dirty="0"/>
                  <a:t>x1</a:t>
                </a:r>
                <a:r>
                  <a:rPr lang="zh-CN" altLang="en-US" dirty="0"/>
                  <a:t>，</a:t>
                </a:r>
                <a:r>
                  <a:rPr lang="en-US" altLang="zh-CN" dirty="0"/>
                  <a:t>x2</a:t>
                </a:r>
                <a:r>
                  <a:rPr lang="zh-CN" altLang="en-US" dirty="0"/>
                  <a:t>）上，增加</a:t>
                </a:r>
                <a14:m>
                  <m:oMath xmlns:m="http://schemas.openxmlformats.org/officeDocument/2006/math">
                    <m:r>
                      <a:rPr lang="en-US" altLang="zh-CN" i="1" smtClean="0">
                        <a:latin typeface="Cambria Math" panose="02040503050406030204" pitchFamily="18" charset="0"/>
                        <a:ea typeface="Cambria Math" panose="02040503050406030204" pitchFamily="18" charset="0"/>
                        <a:sym typeface="Wingdings" pitchFamily="2" charset="2"/>
                      </a:rPr>
                      <m:t>∆</m:t>
                    </m:r>
                    <m:sSub>
                      <m:sSubPr>
                        <m:ctrlPr>
                          <a:rPr lang="en-US" altLang="zh-CN" i="1">
                            <a:latin typeface="Cambria Math" panose="02040503050406030204" pitchFamily="18" charset="0"/>
                            <a:ea typeface="Cambria Math" panose="02040503050406030204" pitchFamily="18" charset="0"/>
                            <a:sym typeface="Wingdings" pitchFamily="2" charset="2"/>
                          </a:rPr>
                        </m:ctrlPr>
                      </m:sSubPr>
                      <m:e>
                        <m:r>
                          <a:rPr lang="en-US" altLang="zh-CN" i="1">
                            <a:latin typeface="Cambria Math" panose="02040503050406030204" pitchFamily="18" charset="0"/>
                            <a:ea typeface="Cambria Math" panose="02040503050406030204" pitchFamily="18" charset="0"/>
                            <a:sym typeface="Wingdings" pitchFamily="2" charset="2"/>
                          </a:rPr>
                          <m:t>𝑥</m:t>
                        </m:r>
                      </m:e>
                      <m:sub>
                        <m:r>
                          <a:rPr lang="en-US" altLang="zh-CN" i="1">
                            <a:latin typeface="Cambria Math" panose="02040503050406030204" pitchFamily="18" charset="0"/>
                            <a:ea typeface="Cambria Math" panose="02040503050406030204" pitchFamily="18" charset="0"/>
                            <a:sym typeface="Wingdings" pitchFamily="2" charset="2"/>
                          </a:rPr>
                          <m:t>1</m:t>
                        </m:r>
                      </m:sub>
                    </m:sSub>
                  </m:oMath>
                </a14:m>
                <a:r>
                  <a:rPr lang="zh-CN" altLang="en-US" dirty="0"/>
                  <a:t>件商品是同时减少</a:t>
                </a:r>
                <a14:m>
                  <m:oMath xmlns:m="http://schemas.openxmlformats.org/officeDocument/2006/math">
                    <m:r>
                      <a:rPr lang="en-US" altLang="zh-CN" i="1" smtClean="0">
                        <a:latin typeface="Cambria Math" panose="02040503050406030204" pitchFamily="18" charset="0"/>
                        <a:ea typeface="Cambria Math" panose="02040503050406030204" pitchFamily="18" charset="0"/>
                        <a:sym typeface="Wingdings" pitchFamily="2" charset="2"/>
                      </a:rPr>
                      <m:t>∆</m:t>
                    </m:r>
                    <m:sSub>
                      <m:sSubPr>
                        <m:ctrlPr>
                          <a:rPr lang="en-US" altLang="zh-CN" i="1">
                            <a:latin typeface="Cambria Math" panose="02040503050406030204" pitchFamily="18" charset="0"/>
                            <a:ea typeface="Cambria Math" panose="02040503050406030204" pitchFamily="18" charset="0"/>
                            <a:sym typeface="Wingdings" pitchFamily="2" charset="2"/>
                          </a:rPr>
                        </m:ctrlPr>
                      </m:sSubPr>
                      <m:e>
                        <m:r>
                          <a:rPr lang="en-US" altLang="zh-CN" i="1">
                            <a:latin typeface="Cambria Math" panose="02040503050406030204" pitchFamily="18" charset="0"/>
                            <a:ea typeface="Cambria Math" panose="02040503050406030204" pitchFamily="18" charset="0"/>
                            <a:sym typeface="Wingdings" pitchFamily="2" charset="2"/>
                          </a:rPr>
                          <m:t>𝑥</m:t>
                        </m:r>
                      </m:e>
                      <m:sub>
                        <m:r>
                          <a:rPr lang="en-US" altLang="zh-CN" b="0" i="1" smtClean="0">
                            <a:latin typeface="Cambria Math" panose="02040503050406030204" pitchFamily="18" charset="0"/>
                            <a:ea typeface="Cambria Math" panose="02040503050406030204" pitchFamily="18" charset="0"/>
                            <a:sym typeface="Wingdings" pitchFamily="2" charset="2"/>
                          </a:rPr>
                          <m:t>2</m:t>
                        </m:r>
                      </m:sub>
                    </m:sSub>
                  </m:oMath>
                </a14:m>
                <a:r>
                  <a:rPr lang="zh-CN" altLang="en-US" dirty="0"/>
                  <a:t>件商品，消费者仍在同一条无差异曲线上。我们可以分析这些变化导致的效用变化：草莓数量的增加导致效用增加，增加幅度为</a:t>
                </a:r>
                <a14:m>
                  <m:oMath xmlns:m="http://schemas.openxmlformats.org/officeDocument/2006/math">
                    <m:r>
                      <a:rPr lang="en-US" altLang="zh-CN" i="1" smtClean="0">
                        <a:latin typeface="Cambria Math" panose="02040503050406030204" pitchFamily="18" charset="0"/>
                        <a:ea typeface="Cambria Math" panose="02040503050406030204" pitchFamily="18" charset="0"/>
                        <a:sym typeface="Wingdings" pitchFamily="2" charset="2"/>
                      </a:rPr>
                      <m:t>∆</m:t>
                    </m:r>
                    <m:sSub>
                      <m:sSubPr>
                        <m:ctrlPr>
                          <a:rPr lang="en-US" altLang="zh-CN" i="1">
                            <a:latin typeface="Cambria Math" panose="02040503050406030204" pitchFamily="18" charset="0"/>
                            <a:ea typeface="Cambria Math" panose="02040503050406030204" pitchFamily="18" charset="0"/>
                            <a:sym typeface="Wingdings" pitchFamily="2" charset="2"/>
                          </a:rPr>
                        </m:ctrlPr>
                      </m:sSubPr>
                      <m:e>
                        <m:r>
                          <a:rPr lang="en-US" altLang="zh-CN" i="1">
                            <a:latin typeface="Cambria Math" panose="02040503050406030204" pitchFamily="18" charset="0"/>
                            <a:ea typeface="Cambria Math" panose="02040503050406030204" pitchFamily="18" charset="0"/>
                            <a:sym typeface="Wingdings" pitchFamily="2" charset="2"/>
                          </a:rPr>
                          <m:t>𝑥</m:t>
                        </m:r>
                      </m:e>
                      <m:sub>
                        <m:r>
                          <a:rPr lang="en-US" altLang="zh-CN" i="1">
                            <a:latin typeface="Cambria Math" panose="02040503050406030204" pitchFamily="18" charset="0"/>
                            <a:ea typeface="Cambria Math" panose="02040503050406030204" pitchFamily="18" charset="0"/>
                            <a:sym typeface="Wingdings" pitchFamily="2" charset="2"/>
                          </a:rPr>
                          <m:t>1</m:t>
                        </m:r>
                      </m:sub>
                    </m:sSub>
                    <m:r>
                      <a:rPr lang="zh-CN" altLang="en-US" i="1">
                        <a:latin typeface="Cambria Math" panose="02040503050406030204" pitchFamily="18" charset="0"/>
                        <a:ea typeface="Cambria Math" panose="02040503050406030204" pitchFamily="18" charset="0"/>
                        <a:sym typeface="Wingdings" pitchFamily="2" charset="2"/>
                      </a:rPr>
                      <m:t>乘</m:t>
                    </m:r>
                  </m:oMath>
                </a14:m>
                <a:r>
                  <a:rPr lang="zh-CN" altLang="en-US" dirty="0"/>
                  <a:t>草莓的边际效用；香蕉数量的减少导致效用减少，减少幅度为</a:t>
                </a:r>
                <a14:m>
                  <m:oMath xmlns:m="http://schemas.openxmlformats.org/officeDocument/2006/math">
                    <m:r>
                      <a:rPr lang="en-US" altLang="zh-CN" i="1" smtClean="0">
                        <a:latin typeface="Cambria Math" panose="02040503050406030204" pitchFamily="18" charset="0"/>
                        <a:ea typeface="Cambria Math" panose="02040503050406030204" pitchFamily="18" charset="0"/>
                        <a:sym typeface="Wingdings" pitchFamily="2" charset="2"/>
                      </a:rPr>
                      <m:t>∆</m:t>
                    </m:r>
                    <m:sSub>
                      <m:sSubPr>
                        <m:ctrlPr>
                          <a:rPr lang="en-US" altLang="zh-CN" i="1">
                            <a:latin typeface="Cambria Math" panose="02040503050406030204" pitchFamily="18" charset="0"/>
                            <a:ea typeface="Cambria Math" panose="02040503050406030204" pitchFamily="18" charset="0"/>
                            <a:sym typeface="Wingdings" pitchFamily="2" charset="2"/>
                          </a:rPr>
                        </m:ctrlPr>
                      </m:sSubPr>
                      <m:e>
                        <m:r>
                          <a:rPr lang="en-US" altLang="zh-CN" i="1">
                            <a:latin typeface="Cambria Math" panose="02040503050406030204" pitchFamily="18" charset="0"/>
                            <a:ea typeface="Cambria Math" panose="02040503050406030204" pitchFamily="18" charset="0"/>
                            <a:sym typeface="Wingdings" pitchFamily="2" charset="2"/>
                          </a:rPr>
                          <m:t>𝑥</m:t>
                        </m:r>
                      </m:e>
                      <m:sub>
                        <m:r>
                          <a:rPr lang="en-US" altLang="zh-CN" b="0" i="1" smtClean="0">
                            <a:latin typeface="Cambria Math" panose="02040503050406030204" pitchFamily="18" charset="0"/>
                            <a:ea typeface="Cambria Math" panose="02040503050406030204" pitchFamily="18" charset="0"/>
                            <a:sym typeface="Wingdings" pitchFamily="2" charset="2"/>
                          </a:rPr>
                          <m:t>2</m:t>
                        </m:r>
                      </m:sub>
                    </m:sSub>
                    <m:r>
                      <a:rPr lang="zh-CN" altLang="en-US" i="1">
                        <a:latin typeface="Cambria Math" panose="02040503050406030204" pitchFamily="18" charset="0"/>
                        <a:ea typeface="Cambria Math" panose="02040503050406030204" pitchFamily="18" charset="0"/>
                        <a:sym typeface="Wingdings" pitchFamily="2" charset="2"/>
                      </a:rPr>
                      <m:t>乘香蕉</m:t>
                    </m:r>
                  </m:oMath>
                </a14:m>
                <a:r>
                  <a:rPr lang="zh-CN" altLang="en-US" dirty="0"/>
                  <a:t>的边际效用。增加和降低的幅度等于</a:t>
                </a:r>
                <a:r>
                  <a:rPr lang="en-US" altLang="zh-CN" dirty="0"/>
                  <a:t>0</a:t>
                </a:r>
                <a:r>
                  <a:rPr lang="zh-CN" altLang="en-US" dirty="0"/>
                  <a:t>，因为消费者依然在同一条无差异曲线上。我们可以得到下面的方程，</a:t>
                </a:r>
                <a:r>
                  <a:rPr lang="en-US" altLang="zh-CN" dirty="0"/>
                  <a:t>【</a:t>
                </a:r>
                <a:r>
                  <a:rPr lang="zh-CN" altLang="en-US" dirty="0"/>
                  <a:t>手写</a:t>
                </a:r>
                <a:r>
                  <a:rPr lang="en-US" altLang="zh-CN" dirty="0"/>
                  <a:t>MRS=</a:t>
                </a:r>
                <a14:m>
                  <m:oMath xmlns:m="http://schemas.openxmlformats.org/officeDocument/2006/math">
                    <m:r>
                      <a:rPr lang="en-US" altLang="zh-CN" b="0" i="1" smtClean="0">
                        <a:latin typeface="Cambria Math" panose="02040503050406030204" pitchFamily="18" charset="0"/>
                        <a:ea typeface="思源黑体" panose="020B0400000000000000" pitchFamily="34" charset="-122"/>
                      </a:rPr>
                      <m:t>−</m:t>
                    </m:r>
                    <m:f>
                      <m:fPr>
                        <m:ctrlPr>
                          <a:rPr lang="en-US" altLang="zh-CN" b="0" i="1" smtClean="0">
                            <a:latin typeface="Cambria Math" panose="02040503050406030204" pitchFamily="18" charset="0"/>
                            <a:ea typeface="思源黑体" panose="020B0400000000000000" pitchFamily="34" charset="-122"/>
                          </a:rPr>
                        </m:ctrlPr>
                      </m:fPr>
                      <m:num>
                        <m:r>
                          <a:rPr lang="en-US" altLang="zh-CN" i="1">
                            <a:latin typeface="Cambria Math" panose="02040503050406030204" pitchFamily="18" charset="0"/>
                            <a:ea typeface="Cambria Math" panose="02040503050406030204" pitchFamily="18" charset="0"/>
                            <a:sym typeface="Wingdings" pitchFamily="2" charset="2"/>
                          </a:rPr>
                          <m:t>∆</m:t>
                        </m:r>
                        <m:sSub>
                          <m:sSubPr>
                            <m:ctrlPr>
                              <a:rPr lang="en-US" altLang="zh-CN" i="1">
                                <a:latin typeface="Cambria Math" panose="02040503050406030204" pitchFamily="18" charset="0"/>
                                <a:ea typeface="Cambria Math" panose="02040503050406030204" pitchFamily="18" charset="0"/>
                                <a:sym typeface="Wingdings" pitchFamily="2" charset="2"/>
                              </a:rPr>
                            </m:ctrlPr>
                          </m:sSubPr>
                          <m:e>
                            <m:r>
                              <a:rPr lang="en-US" altLang="zh-CN" i="1">
                                <a:latin typeface="Cambria Math" panose="02040503050406030204" pitchFamily="18" charset="0"/>
                                <a:ea typeface="Cambria Math" panose="02040503050406030204" pitchFamily="18" charset="0"/>
                                <a:sym typeface="Wingdings" pitchFamily="2" charset="2"/>
                              </a:rPr>
                              <m:t>𝑥</m:t>
                            </m:r>
                          </m:e>
                          <m:sub>
                            <m:r>
                              <a:rPr lang="en-US" altLang="zh-CN" i="1">
                                <a:latin typeface="Cambria Math" panose="02040503050406030204" pitchFamily="18" charset="0"/>
                                <a:ea typeface="Cambria Math" panose="02040503050406030204" pitchFamily="18" charset="0"/>
                                <a:sym typeface="Wingdings" pitchFamily="2" charset="2"/>
                              </a:rPr>
                              <m:t>2</m:t>
                            </m:r>
                          </m:sub>
                        </m:sSub>
                      </m:num>
                      <m:den>
                        <m:r>
                          <a:rPr lang="en-US" altLang="zh-CN" i="1">
                            <a:latin typeface="Cambria Math" panose="02040503050406030204" pitchFamily="18" charset="0"/>
                            <a:ea typeface="Cambria Math" panose="02040503050406030204" pitchFamily="18" charset="0"/>
                            <a:sym typeface="Wingdings" pitchFamily="2" charset="2"/>
                          </a:rPr>
                          <m:t>∆</m:t>
                        </m:r>
                        <m:sSub>
                          <m:sSubPr>
                            <m:ctrlPr>
                              <a:rPr lang="en-US" altLang="zh-CN" i="1">
                                <a:latin typeface="Cambria Math" panose="02040503050406030204" pitchFamily="18" charset="0"/>
                                <a:ea typeface="Cambria Math" panose="02040503050406030204" pitchFamily="18" charset="0"/>
                                <a:sym typeface="Wingdings" pitchFamily="2" charset="2"/>
                              </a:rPr>
                            </m:ctrlPr>
                          </m:sSubPr>
                          <m:e>
                            <m:r>
                              <a:rPr lang="en-US" altLang="zh-CN" i="1">
                                <a:latin typeface="Cambria Math" panose="02040503050406030204" pitchFamily="18" charset="0"/>
                                <a:ea typeface="Cambria Math" panose="02040503050406030204" pitchFamily="18" charset="0"/>
                                <a:sym typeface="Wingdings" pitchFamily="2" charset="2"/>
                              </a:rPr>
                              <m:t>𝑥</m:t>
                            </m:r>
                          </m:e>
                          <m:sub>
                            <m:r>
                              <a:rPr lang="en-US" altLang="zh-CN" i="1">
                                <a:latin typeface="Cambria Math" panose="02040503050406030204" pitchFamily="18" charset="0"/>
                                <a:ea typeface="Cambria Math" panose="02040503050406030204" pitchFamily="18" charset="0"/>
                                <a:sym typeface="Wingdings" pitchFamily="2" charset="2"/>
                              </a:rPr>
                              <m:t>1</m:t>
                            </m:r>
                          </m:sub>
                        </m:sSub>
                      </m:den>
                    </m:f>
                    <m:r>
                      <a:rPr lang="en-US" altLang="zh-CN" b="0" i="0" smtClean="0">
                        <a:latin typeface="Cambria Math" panose="02040503050406030204" pitchFamily="18" charset="0"/>
                        <a:ea typeface="Cambria Math" panose="02040503050406030204" pitchFamily="18" charset="0"/>
                        <a:sym typeface="Wingdings" pitchFamily="2" charset="2"/>
                      </a:rPr>
                      <m:t>】</m:t>
                    </m:r>
                  </m:oMath>
                </a14:m>
                <a:r>
                  <a:rPr lang="zh-CN" altLang="en-US" dirty="0"/>
                  <a:t>，根据边际替代率的定义，我们就得到了计算边际替代率的公式。</a:t>
                </a:r>
                <a:endParaRPr lang="en-US" altLang="zh-CN" dirty="0"/>
              </a:p>
            </p:txBody>
          </p:sp>
        </mc:Choice>
        <mc:Fallback xmlns="">
          <p:sp>
            <p:nvSpPr>
              <p:cNvPr id="3" name="备注占位符 2"/>
              <p:cNvSpPr>
                <a:spLocks noGrp="1"/>
              </p:cNvSpPr>
              <p:nvPr>
                <p:ph type="body" idx="1"/>
              </p:nvPr>
            </p:nvSpPr>
            <p:spPr/>
            <p:txBody>
              <a:bodyPr/>
              <a:lstStyle/>
              <a:p>
                <a:r>
                  <a:rPr lang="zh-CN" altLang="en-US" dirty="0"/>
                  <a:t>因为效用是序数概念，所以边际效用也自然是序数概念。我们在解释时不能说“下一个草莓带给我的边际效用是</a:t>
                </a:r>
                <a:r>
                  <a:rPr lang="en-US" altLang="zh-CN" dirty="0"/>
                  <a:t>3</a:t>
                </a:r>
                <a:r>
                  <a:rPr lang="zh-CN" altLang="en-US" dirty="0"/>
                  <a:t>”。但是，我们可以说“下一个草莓带给我的边际效用是</a:t>
                </a:r>
                <a:r>
                  <a:rPr lang="en-US" altLang="zh-CN" dirty="0"/>
                  <a:t>3</a:t>
                </a:r>
                <a:r>
                  <a:rPr lang="zh-CN" altLang="en-US" dirty="0"/>
                  <a:t>，下一个香蕉带给我的边际效用是</a:t>
                </a:r>
                <a:r>
                  <a:rPr lang="en-US" altLang="zh-CN" dirty="0"/>
                  <a:t>1</a:t>
                </a:r>
                <a:r>
                  <a:rPr lang="zh-CN" altLang="en-US" dirty="0"/>
                  <a:t>”。这句话实际说的是“比起增加一个香蕉，我更愿意增加一个草莓”，要记住数字本身是没有任何含义的。</a:t>
                </a:r>
                <a:endParaRPr lang="en-US" altLang="zh-CN" dirty="0"/>
              </a:p>
              <a:p>
                <a:r>
                  <a:rPr lang="zh-CN" altLang="en-US" dirty="0"/>
                  <a:t>边际效用的主要用途就是计算边际替代率。我们知道边际替代率是在消费束</a:t>
                </a:r>
                <a:r>
                  <a:rPr lang="en-US" altLang="zh-CN" dirty="0"/>
                  <a:t>X=</a:t>
                </a:r>
                <a:r>
                  <a:rPr lang="zh-CN" altLang="en-US" dirty="0"/>
                  <a:t>（</a:t>
                </a:r>
                <a:r>
                  <a:rPr lang="en-US" altLang="zh-CN" dirty="0"/>
                  <a:t>x1</a:t>
                </a:r>
                <a:r>
                  <a:rPr lang="zh-CN" altLang="en-US" dirty="0"/>
                  <a:t>，</a:t>
                </a:r>
                <a:r>
                  <a:rPr lang="en-US" altLang="zh-CN" dirty="0"/>
                  <a:t>x2</a:t>
                </a:r>
                <a:r>
                  <a:rPr lang="zh-CN" altLang="en-US" dirty="0"/>
                  <a:t>）上，增加</a:t>
                </a:r>
                <a:r>
                  <a:rPr lang="en-US" altLang="zh-CN" i="0">
                    <a:latin typeface="Cambria Math" panose="02040503050406030204" pitchFamily="18" charset="0"/>
                    <a:ea typeface="Cambria Math" panose="02040503050406030204" pitchFamily="18" charset="0"/>
                    <a:sym typeface="Wingdings" pitchFamily="2" charset="2"/>
                  </a:rPr>
                  <a:t>∆𝑥_1</a:t>
                </a:r>
                <a:r>
                  <a:rPr lang="zh-CN" altLang="en-US" dirty="0"/>
                  <a:t>件商品是同时减少</a:t>
                </a:r>
                <a:r>
                  <a:rPr lang="en-US" altLang="zh-CN" i="0">
                    <a:latin typeface="Cambria Math" panose="02040503050406030204" pitchFamily="18" charset="0"/>
                    <a:ea typeface="Cambria Math" panose="02040503050406030204" pitchFamily="18" charset="0"/>
                    <a:sym typeface="Wingdings" pitchFamily="2" charset="2"/>
                  </a:rPr>
                  <a:t>∆𝑥_</a:t>
                </a:r>
                <a:r>
                  <a:rPr lang="en-US" altLang="zh-CN" b="0" i="0">
                    <a:latin typeface="Cambria Math" panose="02040503050406030204" pitchFamily="18" charset="0"/>
                    <a:ea typeface="Cambria Math" panose="02040503050406030204" pitchFamily="18" charset="0"/>
                    <a:sym typeface="Wingdings" pitchFamily="2" charset="2"/>
                  </a:rPr>
                  <a:t>2</a:t>
                </a:r>
                <a:r>
                  <a:rPr lang="zh-CN" altLang="en-US" dirty="0"/>
                  <a:t>件商品，消费者仍在同一条无差异曲线上。我们可以分析这些变化导致的效用变化：草莓数量的增加导致效用增加，增加幅度为</a:t>
                </a:r>
                <a:r>
                  <a:rPr lang="en-US" altLang="zh-CN" i="0">
                    <a:latin typeface="Cambria Math" panose="02040503050406030204" pitchFamily="18" charset="0"/>
                    <a:ea typeface="Cambria Math" panose="02040503050406030204" pitchFamily="18" charset="0"/>
                    <a:sym typeface="Wingdings" pitchFamily="2" charset="2"/>
                  </a:rPr>
                  <a:t>∆𝑥_1</a:t>
                </a:r>
                <a:r>
                  <a:rPr lang="zh-CN" altLang="en-US" i="0">
                    <a:latin typeface="Cambria Math" panose="02040503050406030204" pitchFamily="18" charset="0"/>
                    <a:ea typeface="Cambria Math" panose="02040503050406030204" pitchFamily="18" charset="0"/>
                    <a:sym typeface="Wingdings" pitchFamily="2" charset="2"/>
                  </a:rPr>
                  <a:t> 乘</a:t>
                </a:r>
                <a:r>
                  <a:rPr lang="zh-CN" altLang="en-US" dirty="0"/>
                  <a:t>草莓的边际效用；香蕉数量的减少导致效用减少，减少幅度为</a:t>
                </a:r>
                <a:r>
                  <a:rPr lang="en-US" altLang="zh-CN" i="0">
                    <a:latin typeface="Cambria Math" panose="02040503050406030204" pitchFamily="18" charset="0"/>
                    <a:ea typeface="Cambria Math" panose="02040503050406030204" pitchFamily="18" charset="0"/>
                    <a:sym typeface="Wingdings" pitchFamily="2" charset="2"/>
                  </a:rPr>
                  <a:t>∆𝑥_</a:t>
                </a:r>
                <a:r>
                  <a:rPr lang="en-US" altLang="zh-CN" b="0" i="0">
                    <a:latin typeface="Cambria Math" panose="02040503050406030204" pitchFamily="18" charset="0"/>
                    <a:ea typeface="Cambria Math" panose="02040503050406030204" pitchFamily="18" charset="0"/>
                    <a:sym typeface="Wingdings" pitchFamily="2" charset="2"/>
                  </a:rPr>
                  <a:t>2</a:t>
                </a:r>
                <a:r>
                  <a:rPr lang="zh-CN" altLang="en-US" b="0" i="0">
                    <a:latin typeface="Cambria Math" panose="02040503050406030204" pitchFamily="18" charset="0"/>
                    <a:ea typeface="Cambria Math" panose="02040503050406030204" pitchFamily="18" charset="0"/>
                    <a:sym typeface="Wingdings" pitchFamily="2" charset="2"/>
                  </a:rPr>
                  <a:t> </a:t>
                </a:r>
                <a:r>
                  <a:rPr lang="zh-CN" altLang="en-US" i="0">
                    <a:latin typeface="Cambria Math" panose="02040503050406030204" pitchFamily="18" charset="0"/>
                    <a:ea typeface="Cambria Math" panose="02040503050406030204" pitchFamily="18" charset="0"/>
                    <a:sym typeface="Wingdings" pitchFamily="2" charset="2"/>
                  </a:rPr>
                  <a:t>乘香蕉</a:t>
                </a:r>
                <a:r>
                  <a:rPr lang="zh-CN" altLang="en-US" dirty="0"/>
                  <a:t>的边际效用。增加和降低的幅度等于</a:t>
                </a:r>
                <a:r>
                  <a:rPr lang="en-US" altLang="zh-CN" dirty="0"/>
                  <a:t>0</a:t>
                </a:r>
                <a:r>
                  <a:rPr lang="zh-CN" altLang="en-US" dirty="0"/>
                  <a:t>，因为消费者依然在同一条无差异曲线上。我们可以得到下面的方程，</a:t>
                </a:r>
                <a:r>
                  <a:rPr lang="en-US" altLang="zh-CN" dirty="0"/>
                  <a:t>【</a:t>
                </a:r>
                <a:r>
                  <a:rPr lang="zh-CN" altLang="en-US" dirty="0"/>
                  <a:t>手写</a:t>
                </a:r>
                <a:r>
                  <a:rPr lang="en-US" altLang="zh-CN" dirty="0"/>
                  <a:t>MRS=</a:t>
                </a:r>
                <a:r>
                  <a:rPr lang="en-US" altLang="zh-CN" b="0" i="0">
                    <a:latin typeface="Cambria Math" panose="02040503050406030204" pitchFamily="18" charset="0"/>
                    <a:ea typeface="思源黑体" panose="020B0400000000000000" pitchFamily="34" charset="-122"/>
                  </a:rPr>
                  <a:t>−(</a:t>
                </a:r>
                <a:r>
                  <a:rPr lang="en-US" altLang="zh-CN" i="0">
                    <a:latin typeface="Cambria Math" panose="02040503050406030204" pitchFamily="18" charset="0"/>
                    <a:ea typeface="Cambria Math" panose="02040503050406030204" pitchFamily="18" charset="0"/>
                    <a:sym typeface="Wingdings" pitchFamily="2" charset="2"/>
                  </a:rPr>
                  <a:t>∆𝑥_2</a:t>
                </a:r>
                <a:r>
                  <a:rPr lang="en-US" altLang="zh-CN" b="0" i="0">
                    <a:latin typeface="Cambria Math" panose="02040503050406030204" pitchFamily="18" charset="0"/>
                    <a:ea typeface="Cambria Math" panose="02040503050406030204" pitchFamily="18" charset="0"/>
                    <a:sym typeface="Wingdings" pitchFamily="2" charset="2"/>
                  </a:rPr>
                  <a:t>)/(</a:t>
                </a:r>
                <a:r>
                  <a:rPr lang="en-US" altLang="zh-CN" i="0">
                    <a:latin typeface="Cambria Math" panose="02040503050406030204" pitchFamily="18" charset="0"/>
                    <a:ea typeface="Cambria Math" panose="02040503050406030204" pitchFamily="18" charset="0"/>
                    <a:sym typeface="Wingdings" pitchFamily="2" charset="2"/>
                  </a:rPr>
                  <a:t>∆𝑥_1 </a:t>
                </a:r>
                <a:r>
                  <a:rPr lang="en-US" altLang="zh-CN" b="0" i="0">
                    <a:latin typeface="Cambria Math" panose="02040503050406030204" pitchFamily="18" charset="0"/>
                    <a:ea typeface="Cambria Math" panose="02040503050406030204" pitchFamily="18" charset="0"/>
                    <a:sym typeface="Wingdings" pitchFamily="2" charset="2"/>
                  </a:rPr>
                  <a:t>) 】</a:t>
                </a:r>
                <a:r>
                  <a:rPr lang="zh-CN" altLang="en-US" dirty="0"/>
                  <a:t>，根据边际替代率的定义，我们就得到了计算边际替代率的公式。</a:t>
                </a:r>
                <a:endParaRPr lang="en-US" altLang="zh-CN" dirty="0"/>
              </a:p>
            </p:txBody>
          </p:sp>
        </mc:Fallback>
      </mc:AlternateContent>
      <p:sp>
        <p:nvSpPr>
          <p:cNvPr id="4" name="灯片编号占位符 3"/>
          <p:cNvSpPr>
            <a:spLocks noGrp="1"/>
          </p:cNvSpPr>
          <p:nvPr>
            <p:ph type="sldNum" sz="quarter" idx="5"/>
          </p:nvPr>
        </p:nvSpPr>
        <p:spPr/>
        <p:txBody>
          <a:bodyPr/>
          <a:lstStyle/>
          <a:p>
            <a:fld id="{DE4022D9-0ECC-4F63-B711-103D669BBB3C}" type="slidenum">
              <a:rPr lang="zh-CN" altLang="en-US" smtClean="0"/>
              <a:t>15</a:t>
            </a:fld>
            <a:endParaRPr lang="zh-CN" altLang="en-US"/>
          </a:p>
        </p:txBody>
      </p:sp>
    </p:spTree>
    <p:extLst>
      <p:ext uri="{BB962C8B-B14F-4D97-AF65-F5344CB8AC3E}">
        <p14:creationId xmlns:p14="http://schemas.microsoft.com/office/powerpoint/2010/main" val="1963238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然后我们来看这节课的第二部分，消费者的预算约束和最优选择。</a:t>
            </a:r>
          </a:p>
        </p:txBody>
      </p:sp>
      <p:sp>
        <p:nvSpPr>
          <p:cNvPr id="4" name="灯片编号占位符 3"/>
          <p:cNvSpPr>
            <a:spLocks noGrp="1"/>
          </p:cNvSpPr>
          <p:nvPr>
            <p:ph type="sldNum" sz="quarter" idx="5"/>
          </p:nvPr>
        </p:nvSpPr>
        <p:spPr/>
        <p:txBody>
          <a:bodyPr/>
          <a:lstStyle/>
          <a:p>
            <a:fld id="{DE4022D9-0ECC-4F63-B711-103D669BBB3C}" type="slidenum">
              <a:rPr lang="zh-CN" altLang="en-US" smtClean="0"/>
              <a:t>16</a:t>
            </a:fld>
            <a:endParaRPr lang="zh-CN" altLang="en-US"/>
          </a:p>
        </p:txBody>
      </p:sp>
    </p:spTree>
    <p:extLst>
      <p:ext uri="{BB962C8B-B14F-4D97-AF65-F5344CB8AC3E}">
        <p14:creationId xmlns:p14="http://schemas.microsoft.com/office/powerpoint/2010/main" val="1530245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我们先了解一下几个基本概念。首先，消费者的支出不可能超过他拥有的货币数量，我们称为收入</a:t>
                </a:r>
                <a:r>
                  <a:rPr lang="en-US" altLang="zh-CN" dirty="0"/>
                  <a:t>M</a:t>
                </a:r>
                <a:r>
                  <a:rPr lang="zh-CN" altLang="en-US" dirty="0"/>
                  <a:t>。现在他想用这笔收入买两种商品，商品</a:t>
                </a:r>
                <a:r>
                  <a:rPr lang="en-US" altLang="zh-CN" dirty="0"/>
                  <a:t>1</a:t>
                </a:r>
                <a:r>
                  <a:rPr lang="zh-CN" altLang="en-US" dirty="0"/>
                  <a:t>和商品</a:t>
                </a:r>
                <a:r>
                  <a:rPr lang="en-US" altLang="zh-CN" dirty="0"/>
                  <a:t>2【x1</a:t>
                </a:r>
                <a:r>
                  <a:rPr lang="zh-CN" altLang="en-US" dirty="0"/>
                  <a:t>，</a:t>
                </a:r>
                <a:r>
                  <a:rPr lang="en-US" altLang="zh-CN" dirty="0"/>
                  <a:t>x2</a:t>
                </a:r>
                <a:r>
                  <a:rPr lang="zh-CN" altLang="en-US" dirty="0"/>
                  <a:t>手写画圈</a:t>
                </a:r>
                <a:r>
                  <a:rPr lang="en-US" altLang="zh-CN" dirty="0"/>
                  <a:t>】</a:t>
                </a:r>
                <a:r>
                  <a:rPr lang="zh-CN" altLang="en-US" dirty="0"/>
                  <a:t>。每种商品都有自己的价格，用</a:t>
                </a:r>
                <a:r>
                  <a:rPr lang="en-US" altLang="zh-CN" dirty="0"/>
                  <a:t>p1</a:t>
                </a:r>
                <a:r>
                  <a:rPr lang="zh-CN" altLang="en-US" dirty="0"/>
                  <a:t>，</a:t>
                </a:r>
                <a:r>
                  <a:rPr lang="en-US" altLang="zh-CN" dirty="0"/>
                  <a:t>p2</a:t>
                </a:r>
                <a:r>
                  <a:rPr lang="zh-CN" altLang="en-US" dirty="0"/>
                  <a:t>表示</a:t>
                </a:r>
                <a:r>
                  <a:rPr lang="en-US" altLang="zh-CN" dirty="0"/>
                  <a:t>【p1</a:t>
                </a:r>
                <a:r>
                  <a:rPr lang="zh-CN" altLang="en-US" dirty="0"/>
                  <a:t>，</a:t>
                </a:r>
                <a:r>
                  <a:rPr lang="en-US" altLang="zh-CN" dirty="0"/>
                  <a:t>p2</a:t>
                </a:r>
                <a:r>
                  <a:rPr lang="zh-CN" altLang="en-US" dirty="0"/>
                  <a:t>手写画圈</a:t>
                </a:r>
                <a:r>
                  <a:rPr lang="en-US" altLang="zh-CN" dirty="0"/>
                  <a:t>】</a:t>
                </a:r>
                <a:r>
                  <a:rPr lang="zh-CN" altLang="en-US" dirty="0"/>
                  <a:t>。那么，消费者的预算约束就是他用于购买这两种商品的总额一定要小于等于他的收入</a:t>
                </a:r>
                <a:r>
                  <a:rPr lang="en-US" altLang="zh-CN" dirty="0"/>
                  <a:t>M【</a:t>
                </a:r>
                <a:r>
                  <a:rPr lang="zh-CN" altLang="en-US" dirty="0"/>
                  <a:t>在公式下画横线</a:t>
                </a:r>
                <a:r>
                  <a:rPr lang="en-US" altLang="zh-CN" dirty="0"/>
                  <a:t>】</a:t>
                </a:r>
                <a:r>
                  <a:rPr lang="zh-CN" altLang="en-US" dirty="0"/>
                  <a:t>。</a:t>
                </a:r>
                <a:endParaRPr lang="en-US" altLang="zh-CN" dirty="0"/>
              </a:p>
              <a:p>
                <a:r>
                  <a:rPr lang="zh-CN" altLang="en-US" dirty="0"/>
                  <a:t>预算集就是满足这一个约束条件的所有消费束，也就是说，一个预算集内的所有消费束都是消费者可以买得起的</a:t>
                </a:r>
                <a:r>
                  <a:rPr lang="en-US" altLang="zh-CN" dirty="0"/>
                  <a:t>【</a:t>
                </a:r>
                <a:r>
                  <a:rPr lang="zh-CN" altLang="en-US" dirty="0"/>
                  <a:t>在图中三角形画圈表示，写</a:t>
                </a:r>
                <a:r>
                  <a:rPr lang="en-US" altLang="zh-CN" dirty="0"/>
                  <a:t>affordable】</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有了预算集，我们就能知道什么是预算线。预算线是使支出正好等于收入的消费束构成的集合，在这条线上，所有的消费束都正好花完所有收入</a:t>
                </a:r>
                <a:r>
                  <a:rPr lang="en-US" altLang="zh-CN" dirty="0"/>
                  <a:t>【</a:t>
                </a:r>
                <a:r>
                  <a:rPr lang="zh-CN" altLang="en-US" dirty="0"/>
                  <a:t>在公式下划线</a:t>
                </a:r>
                <a:r>
                  <a:rPr lang="en-US" altLang="zh-CN" dirty="0"/>
                  <a:t>】</a:t>
                </a:r>
                <a:r>
                  <a:rPr lang="zh-CN" altLang="en-US" dirty="0"/>
                  <a:t>，我们就可以推出预算线的表达式。那用图像表示，预算线的横截距表示如果把收入全部用来买商品</a:t>
                </a:r>
                <a:r>
                  <a:rPr lang="en-US" altLang="zh-CN" dirty="0"/>
                  <a:t>1</a:t>
                </a:r>
                <a:r>
                  <a:rPr lang="zh-CN" altLang="en-US" dirty="0"/>
                  <a:t>的数量，纵截距表示如果把收入全部用来买商品</a:t>
                </a:r>
                <a:r>
                  <a:rPr lang="en-US" altLang="zh-CN" dirty="0"/>
                  <a:t>2</a:t>
                </a:r>
                <a:r>
                  <a:rPr lang="zh-CN" altLang="en-US" dirty="0"/>
                  <a:t>的数量</a:t>
                </a:r>
                <a:r>
                  <a:rPr lang="en-US" altLang="zh-CN" dirty="0"/>
                  <a:t>【</a:t>
                </a:r>
                <a:r>
                  <a:rPr lang="zh-CN" altLang="en-US" dirty="0"/>
                  <a:t>讲的时候描一下两个点</a:t>
                </a:r>
                <a:r>
                  <a:rPr lang="en-US" altLang="zh-CN" dirty="0"/>
                  <a:t>】</a:t>
                </a:r>
                <a:r>
                  <a:rPr lang="zh-CN" altLang="en-US" dirty="0"/>
                  <a:t>。并且商品的价格是常数，所以预算线是连接两个截距的直线。我们再看一下预算线的斜率</a:t>
                </a:r>
                <a:r>
                  <a:rPr lang="en-US" altLang="zh-CN" dirty="0"/>
                  <a:t>p1/p2</a:t>
                </a:r>
                <a:r>
                  <a:rPr lang="zh-CN" altLang="en-US" dirty="0"/>
                  <a:t>，它的斜率是负的，那绝对值就表示表示了商品</a:t>
                </a:r>
                <a:r>
                  <a:rPr lang="en-US" altLang="zh-CN" dirty="0"/>
                  <a:t>1</a:t>
                </a:r>
                <a:r>
                  <a:rPr lang="zh-CN" altLang="en-US" dirty="0"/>
                  <a:t>的相对价格。通俗解释，就是为了增加</a:t>
                </a:r>
                <a14:m>
                  <m:oMath xmlns:m="http://schemas.openxmlformats.org/officeDocument/2006/math">
                    <m:r>
                      <a:rPr lang="en-US" altLang="zh-CN" i="1" smtClean="0">
                        <a:latin typeface="Cambria Math" panose="02040503050406030204" pitchFamily="18" charset="0"/>
                        <a:ea typeface="Cambria Math" panose="02040503050406030204" pitchFamily="18" charset="0"/>
                        <a:sym typeface="Wingdings" pitchFamily="2" charset="2"/>
                      </a:rPr>
                      <m:t>∆</m:t>
                    </m:r>
                    <m:sSub>
                      <m:sSubPr>
                        <m:ctrlPr>
                          <a:rPr lang="en-US" altLang="zh-CN" i="1">
                            <a:latin typeface="Cambria Math" panose="02040503050406030204" pitchFamily="18" charset="0"/>
                            <a:ea typeface="Cambria Math" panose="02040503050406030204" pitchFamily="18" charset="0"/>
                            <a:sym typeface="Wingdings" pitchFamily="2" charset="2"/>
                          </a:rPr>
                        </m:ctrlPr>
                      </m:sSubPr>
                      <m:e>
                        <m:r>
                          <a:rPr lang="en-US" altLang="zh-CN" i="1">
                            <a:latin typeface="Cambria Math" panose="02040503050406030204" pitchFamily="18" charset="0"/>
                            <a:ea typeface="Cambria Math" panose="02040503050406030204" pitchFamily="18" charset="0"/>
                            <a:sym typeface="Wingdings" pitchFamily="2" charset="2"/>
                          </a:rPr>
                          <m:t>𝑥</m:t>
                        </m:r>
                      </m:e>
                      <m:sub>
                        <m:r>
                          <a:rPr lang="en-US" altLang="zh-CN" b="0" i="1" smtClean="0">
                            <a:latin typeface="Cambria Math" panose="02040503050406030204" pitchFamily="18" charset="0"/>
                            <a:ea typeface="Cambria Math" panose="02040503050406030204" pitchFamily="18" charset="0"/>
                            <a:sym typeface="Wingdings" pitchFamily="2" charset="2"/>
                          </a:rPr>
                          <m:t>1</m:t>
                        </m:r>
                      </m:sub>
                    </m:sSub>
                  </m:oMath>
                </a14:m>
                <a:r>
                  <a:rPr lang="zh-CN" altLang="en-US" dirty="0"/>
                  <a:t>件商品</a:t>
                </a:r>
                <a:r>
                  <a:rPr lang="en-US" altLang="zh-CN" dirty="0"/>
                  <a:t>1</a:t>
                </a:r>
                <a:r>
                  <a:rPr lang="zh-CN" altLang="en-US" dirty="0"/>
                  <a:t>要放弃的</a:t>
                </a:r>
                <a14:m>
                  <m:oMath xmlns:m="http://schemas.openxmlformats.org/officeDocument/2006/math">
                    <m:r>
                      <a:rPr lang="en-US" altLang="zh-CN" i="1" smtClean="0">
                        <a:latin typeface="Cambria Math" panose="02040503050406030204" pitchFamily="18" charset="0"/>
                        <a:ea typeface="Cambria Math" panose="02040503050406030204" pitchFamily="18" charset="0"/>
                        <a:sym typeface="Wingdings" pitchFamily="2" charset="2"/>
                      </a:rPr>
                      <m:t>∆</m:t>
                    </m:r>
                    <m:sSub>
                      <m:sSubPr>
                        <m:ctrlPr>
                          <a:rPr lang="en-US" altLang="zh-CN" i="1">
                            <a:latin typeface="Cambria Math" panose="02040503050406030204" pitchFamily="18" charset="0"/>
                            <a:ea typeface="Cambria Math" panose="02040503050406030204" pitchFamily="18" charset="0"/>
                            <a:sym typeface="Wingdings" pitchFamily="2" charset="2"/>
                          </a:rPr>
                        </m:ctrlPr>
                      </m:sSubPr>
                      <m:e>
                        <m:r>
                          <a:rPr lang="en-US" altLang="zh-CN" i="1">
                            <a:latin typeface="Cambria Math" panose="02040503050406030204" pitchFamily="18" charset="0"/>
                            <a:ea typeface="Cambria Math" panose="02040503050406030204" pitchFamily="18" charset="0"/>
                            <a:sym typeface="Wingdings" pitchFamily="2" charset="2"/>
                          </a:rPr>
                          <m:t>𝑥</m:t>
                        </m:r>
                      </m:e>
                      <m:sub>
                        <m:r>
                          <a:rPr lang="en-US" altLang="zh-CN" b="0" i="1" smtClean="0">
                            <a:latin typeface="Cambria Math" panose="02040503050406030204" pitchFamily="18" charset="0"/>
                            <a:ea typeface="Cambria Math" panose="02040503050406030204" pitchFamily="18" charset="0"/>
                            <a:sym typeface="Wingdings" pitchFamily="2" charset="2"/>
                          </a:rPr>
                          <m:t>2</m:t>
                        </m:r>
                      </m:sub>
                    </m:sSub>
                  </m:oMath>
                </a14:m>
                <a:r>
                  <a:rPr lang="zh-CN" altLang="en-US" dirty="0"/>
                  <a:t>件商品</a:t>
                </a:r>
                <a:r>
                  <a:rPr lang="en-US" altLang="zh-CN" dirty="0"/>
                  <a:t>2</a:t>
                </a:r>
                <a:r>
                  <a:rPr lang="zh-CN" altLang="en-US" dirty="0"/>
                  <a:t>的数量，是不是和边际替代率很相似？</a:t>
                </a:r>
                <a:endParaRPr lang="en-US" altLang="zh-CN" dirty="0"/>
              </a:p>
            </p:txBody>
          </p:sp>
        </mc:Choice>
        <mc:Fallback xmlns="">
          <p:sp>
            <p:nvSpPr>
              <p:cNvPr id="3" name="备注占位符 2"/>
              <p:cNvSpPr>
                <a:spLocks noGrp="1"/>
              </p:cNvSpPr>
              <p:nvPr>
                <p:ph type="body" idx="1"/>
              </p:nvPr>
            </p:nvSpPr>
            <p:spPr/>
            <p:txBody>
              <a:bodyPr/>
              <a:lstStyle/>
              <a:p>
                <a:r>
                  <a:rPr lang="zh-CN" altLang="en-US" dirty="0"/>
                  <a:t>我们先了解一下几个基本概念。首先，消费者的支出不可能超过他拥有的货币数量，我们称为收入</a:t>
                </a:r>
                <a:r>
                  <a:rPr lang="en-US" altLang="zh-CN" dirty="0"/>
                  <a:t>M</a:t>
                </a:r>
                <a:r>
                  <a:rPr lang="zh-CN" altLang="en-US" dirty="0"/>
                  <a:t>。现在他想用这笔收入买两种商品，商品</a:t>
                </a:r>
                <a:r>
                  <a:rPr lang="en-US" altLang="zh-CN" dirty="0"/>
                  <a:t>1</a:t>
                </a:r>
                <a:r>
                  <a:rPr lang="zh-CN" altLang="en-US" dirty="0"/>
                  <a:t>和商品</a:t>
                </a:r>
                <a:r>
                  <a:rPr lang="en-US" altLang="zh-CN" dirty="0"/>
                  <a:t>2【x1</a:t>
                </a:r>
                <a:r>
                  <a:rPr lang="zh-CN" altLang="en-US" dirty="0"/>
                  <a:t>，</a:t>
                </a:r>
                <a:r>
                  <a:rPr lang="en-US" altLang="zh-CN" dirty="0"/>
                  <a:t>x2</a:t>
                </a:r>
                <a:r>
                  <a:rPr lang="zh-CN" altLang="en-US" dirty="0"/>
                  <a:t>手写画圈</a:t>
                </a:r>
                <a:r>
                  <a:rPr lang="en-US" altLang="zh-CN" dirty="0"/>
                  <a:t>】</a:t>
                </a:r>
                <a:r>
                  <a:rPr lang="zh-CN" altLang="en-US" dirty="0"/>
                  <a:t>。每种商品都有自己的价格，用</a:t>
                </a:r>
                <a:r>
                  <a:rPr lang="en-US" altLang="zh-CN" dirty="0"/>
                  <a:t>p1</a:t>
                </a:r>
                <a:r>
                  <a:rPr lang="zh-CN" altLang="en-US" dirty="0"/>
                  <a:t>，</a:t>
                </a:r>
                <a:r>
                  <a:rPr lang="en-US" altLang="zh-CN" dirty="0"/>
                  <a:t>p2</a:t>
                </a:r>
                <a:r>
                  <a:rPr lang="zh-CN" altLang="en-US" dirty="0"/>
                  <a:t>表示</a:t>
                </a:r>
                <a:r>
                  <a:rPr lang="en-US" altLang="zh-CN" dirty="0"/>
                  <a:t>【p1</a:t>
                </a:r>
                <a:r>
                  <a:rPr lang="zh-CN" altLang="en-US" dirty="0"/>
                  <a:t>，</a:t>
                </a:r>
                <a:r>
                  <a:rPr lang="en-US" altLang="zh-CN" dirty="0"/>
                  <a:t>p2</a:t>
                </a:r>
                <a:r>
                  <a:rPr lang="zh-CN" altLang="en-US" dirty="0"/>
                  <a:t>手写画圈</a:t>
                </a:r>
                <a:r>
                  <a:rPr lang="en-US" altLang="zh-CN" dirty="0"/>
                  <a:t>】</a:t>
                </a:r>
                <a:r>
                  <a:rPr lang="zh-CN" altLang="en-US" dirty="0"/>
                  <a:t>。那么，消费者的预算约束就是他用于购买这两种商品的总额一定要小于等于他的收入</a:t>
                </a:r>
                <a:r>
                  <a:rPr lang="en-US" altLang="zh-CN" dirty="0"/>
                  <a:t>M【</a:t>
                </a:r>
                <a:r>
                  <a:rPr lang="zh-CN" altLang="en-US" dirty="0"/>
                  <a:t>在公式下画横线</a:t>
                </a:r>
                <a:r>
                  <a:rPr lang="en-US" altLang="zh-CN" dirty="0"/>
                  <a:t>】</a:t>
                </a:r>
                <a:r>
                  <a:rPr lang="zh-CN" altLang="en-US" dirty="0"/>
                  <a:t>。</a:t>
                </a:r>
                <a:endParaRPr lang="en-US" altLang="zh-CN" dirty="0"/>
              </a:p>
              <a:p>
                <a:r>
                  <a:rPr lang="zh-CN" altLang="en-US" dirty="0"/>
                  <a:t>预算集就是满足这一个约束条件的所有消费束，也就是说，一个预算集内的所有消费束都是消费者可以买得起的</a:t>
                </a:r>
                <a:r>
                  <a:rPr lang="en-US" altLang="zh-CN" dirty="0"/>
                  <a:t>【</a:t>
                </a:r>
                <a:r>
                  <a:rPr lang="zh-CN" altLang="en-US" dirty="0"/>
                  <a:t>在图中三角形画圈表示，写</a:t>
                </a:r>
                <a:r>
                  <a:rPr lang="en-US" altLang="zh-CN" dirty="0"/>
                  <a:t>affordable】</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有了预算集，我们就能知道什么是预算线。预算线是使支出正好等于收入的消费束构成的集合，在这条线上，所有的消费束都正好花完所有收入</a:t>
                </a:r>
                <a:r>
                  <a:rPr lang="en-US" altLang="zh-CN" dirty="0"/>
                  <a:t>【</a:t>
                </a:r>
                <a:r>
                  <a:rPr lang="zh-CN" altLang="en-US" dirty="0"/>
                  <a:t>在公式下划线</a:t>
                </a:r>
                <a:r>
                  <a:rPr lang="en-US" altLang="zh-CN" dirty="0"/>
                  <a:t>】</a:t>
                </a:r>
                <a:r>
                  <a:rPr lang="zh-CN" altLang="en-US" dirty="0"/>
                  <a:t>，我们就可以推出预算线的表达式。那用图像表示，预算线的横截距表示如果把收入全部用来买商品</a:t>
                </a:r>
                <a:r>
                  <a:rPr lang="en-US" altLang="zh-CN" dirty="0"/>
                  <a:t>1</a:t>
                </a:r>
                <a:r>
                  <a:rPr lang="zh-CN" altLang="en-US" dirty="0"/>
                  <a:t>的数量，纵截距表示如果把收入全部用来买商品</a:t>
                </a:r>
                <a:r>
                  <a:rPr lang="en-US" altLang="zh-CN" dirty="0"/>
                  <a:t>2</a:t>
                </a:r>
                <a:r>
                  <a:rPr lang="zh-CN" altLang="en-US" dirty="0"/>
                  <a:t>的数量</a:t>
                </a:r>
                <a:r>
                  <a:rPr lang="en-US" altLang="zh-CN" dirty="0"/>
                  <a:t>【</a:t>
                </a:r>
                <a:r>
                  <a:rPr lang="zh-CN" altLang="en-US" dirty="0"/>
                  <a:t>讲的时候描一下两个点</a:t>
                </a:r>
                <a:r>
                  <a:rPr lang="en-US" altLang="zh-CN" dirty="0"/>
                  <a:t>】</a:t>
                </a:r>
                <a:r>
                  <a:rPr lang="zh-CN" altLang="en-US" dirty="0"/>
                  <a:t>。并且商品的价格是常数，所以预算线是连接两个截距的直线。我们再看一下预算线的斜率</a:t>
                </a:r>
                <a:r>
                  <a:rPr lang="en-US" altLang="zh-CN" dirty="0"/>
                  <a:t>p1/p2</a:t>
                </a:r>
                <a:r>
                  <a:rPr lang="zh-CN" altLang="en-US" dirty="0"/>
                  <a:t>，它的斜率是负的，那绝对值就表示表示了商品</a:t>
                </a:r>
                <a:r>
                  <a:rPr lang="en-US" altLang="zh-CN" dirty="0"/>
                  <a:t>1</a:t>
                </a:r>
                <a:r>
                  <a:rPr lang="zh-CN" altLang="en-US" dirty="0"/>
                  <a:t>的相对价格。通俗解释，就是为了增加</a:t>
                </a:r>
                <a:r>
                  <a:rPr lang="en-US" altLang="zh-CN" i="0">
                    <a:latin typeface="Cambria Math" panose="02040503050406030204" pitchFamily="18" charset="0"/>
                    <a:ea typeface="Cambria Math" panose="02040503050406030204" pitchFamily="18" charset="0"/>
                    <a:sym typeface="Wingdings" pitchFamily="2" charset="2"/>
                  </a:rPr>
                  <a:t>∆𝑥_</a:t>
                </a:r>
                <a:r>
                  <a:rPr lang="en-US" altLang="zh-CN" b="0" i="0">
                    <a:latin typeface="Cambria Math" panose="02040503050406030204" pitchFamily="18" charset="0"/>
                    <a:ea typeface="Cambria Math" panose="02040503050406030204" pitchFamily="18" charset="0"/>
                    <a:sym typeface="Wingdings" pitchFamily="2" charset="2"/>
                  </a:rPr>
                  <a:t>1</a:t>
                </a:r>
                <a:r>
                  <a:rPr lang="zh-CN" altLang="en-US" dirty="0"/>
                  <a:t>件商品</a:t>
                </a:r>
                <a:r>
                  <a:rPr lang="en-US" altLang="zh-CN" dirty="0"/>
                  <a:t>1</a:t>
                </a:r>
                <a:r>
                  <a:rPr lang="zh-CN" altLang="en-US" dirty="0"/>
                  <a:t>要放弃的</a:t>
                </a:r>
                <a:r>
                  <a:rPr lang="en-US" altLang="zh-CN" i="0">
                    <a:latin typeface="Cambria Math" panose="02040503050406030204" pitchFamily="18" charset="0"/>
                    <a:ea typeface="Cambria Math" panose="02040503050406030204" pitchFamily="18" charset="0"/>
                    <a:sym typeface="Wingdings" pitchFamily="2" charset="2"/>
                  </a:rPr>
                  <a:t>∆𝑥_</a:t>
                </a:r>
                <a:r>
                  <a:rPr lang="en-US" altLang="zh-CN" b="0" i="0">
                    <a:latin typeface="Cambria Math" panose="02040503050406030204" pitchFamily="18" charset="0"/>
                    <a:ea typeface="Cambria Math" panose="02040503050406030204" pitchFamily="18" charset="0"/>
                    <a:sym typeface="Wingdings" pitchFamily="2" charset="2"/>
                  </a:rPr>
                  <a:t>2</a:t>
                </a:r>
                <a:r>
                  <a:rPr lang="zh-CN" altLang="en-US" dirty="0"/>
                  <a:t>件商品</a:t>
                </a:r>
                <a:r>
                  <a:rPr lang="en-US" altLang="zh-CN" dirty="0"/>
                  <a:t>2</a:t>
                </a:r>
                <a:r>
                  <a:rPr lang="zh-CN" altLang="en-US" dirty="0"/>
                  <a:t>的数量，是不是和边际替代率很相似？</a:t>
                </a:r>
                <a:endParaRPr lang="en-US" altLang="zh-CN" dirty="0"/>
              </a:p>
            </p:txBody>
          </p:sp>
        </mc:Fallback>
      </mc:AlternateContent>
      <p:sp>
        <p:nvSpPr>
          <p:cNvPr id="4" name="灯片编号占位符 3"/>
          <p:cNvSpPr>
            <a:spLocks noGrp="1"/>
          </p:cNvSpPr>
          <p:nvPr>
            <p:ph type="sldNum" sz="quarter" idx="5"/>
          </p:nvPr>
        </p:nvSpPr>
        <p:spPr/>
        <p:txBody>
          <a:bodyPr/>
          <a:lstStyle/>
          <a:p>
            <a:fld id="{DE4022D9-0ECC-4F63-B711-103D669BBB3C}" type="slidenum">
              <a:rPr lang="zh-CN" altLang="en-US" smtClean="0"/>
              <a:t>17</a:t>
            </a:fld>
            <a:endParaRPr lang="zh-CN" altLang="en-US"/>
          </a:p>
        </p:txBody>
      </p:sp>
    </p:spTree>
    <p:extLst>
      <p:ext uri="{BB962C8B-B14F-4D97-AF65-F5344CB8AC3E}">
        <p14:creationId xmlns:p14="http://schemas.microsoft.com/office/powerpoint/2010/main" val="2993776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预算线并不是固定不变的，如果消费者的收入变化或者商品价格变化，预算线也会跟着发生变化。</a:t>
            </a:r>
            <a:endParaRPr lang="en-US" altLang="zh-CN" dirty="0"/>
          </a:p>
          <a:p>
            <a:r>
              <a:rPr lang="zh-CN" altLang="en-US" dirty="0"/>
              <a:t>第一种是总收入</a:t>
            </a:r>
            <a:r>
              <a:rPr lang="en-US" altLang="zh-CN" dirty="0"/>
              <a:t>M</a:t>
            </a:r>
            <a:r>
              <a:rPr lang="zh-CN" altLang="en-US" dirty="0"/>
              <a:t>的上升或者下降，或者两种商品同比例上升或者下降。这两个说的其实都是一个意思，如果两种商品价格同比例下降，其实是不是就是我们的总收入上升了。它俩的效果是一样的，都是能买更多的商品。那这种情况下，我们先画出最开始的预算线，如果收入上升，是不是可以买商品</a:t>
            </a:r>
            <a:r>
              <a:rPr lang="en-US" altLang="zh-CN" dirty="0"/>
              <a:t>1</a:t>
            </a:r>
            <a:r>
              <a:rPr lang="zh-CN" altLang="en-US" dirty="0"/>
              <a:t>的数量和商品</a:t>
            </a:r>
            <a:r>
              <a:rPr lang="en-US" altLang="zh-CN" dirty="0"/>
              <a:t>2</a:t>
            </a:r>
            <a:r>
              <a:rPr lang="zh-CN" altLang="en-US" dirty="0"/>
              <a:t>的数量是同时上升的，举个例子，原来草莓和香蕉的价格分别是</a:t>
            </a:r>
            <a:r>
              <a:rPr lang="en-US" altLang="zh-CN" dirty="0"/>
              <a:t>4</a:t>
            </a:r>
            <a:r>
              <a:rPr lang="zh-CN" altLang="en-US" dirty="0"/>
              <a:t>块和</a:t>
            </a:r>
            <a:r>
              <a:rPr lang="en-US" altLang="zh-CN" dirty="0"/>
              <a:t>3</a:t>
            </a:r>
            <a:r>
              <a:rPr lang="zh-CN" altLang="en-US" dirty="0"/>
              <a:t>块，我们的收入现在从</a:t>
            </a:r>
            <a:r>
              <a:rPr lang="en-US" altLang="zh-CN" dirty="0"/>
              <a:t>12</a:t>
            </a:r>
            <a:r>
              <a:rPr lang="zh-CN" altLang="en-US" dirty="0"/>
              <a:t>块涨到了</a:t>
            </a:r>
            <a:r>
              <a:rPr lang="en-US" altLang="zh-CN" dirty="0"/>
              <a:t>24</a:t>
            </a:r>
            <a:r>
              <a:rPr lang="zh-CN" altLang="en-US" dirty="0"/>
              <a:t>块，那可以购买草莓和香蕉的数量也同时增加到</a:t>
            </a:r>
            <a:r>
              <a:rPr lang="en-US" altLang="zh-CN" dirty="0"/>
              <a:t>6</a:t>
            </a:r>
            <a:r>
              <a:rPr lang="zh-CN" altLang="en-US" dirty="0"/>
              <a:t>个和</a:t>
            </a:r>
            <a:r>
              <a:rPr lang="en-US" altLang="zh-CN" dirty="0"/>
              <a:t>8</a:t>
            </a:r>
            <a:r>
              <a:rPr lang="zh-CN" altLang="en-US" dirty="0"/>
              <a:t>个。所以预算线是平行移动的啊，收入上升就是向外平移，收入下降就是向里面平移，但是斜率是没有改变的</a:t>
            </a:r>
            <a:r>
              <a:rPr lang="en-US" altLang="zh-CN" dirty="0"/>
              <a:t>【</a:t>
            </a:r>
            <a:r>
              <a:rPr lang="zh-CN" altLang="en-US" dirty="0"/>
              <a:t>画出收入下降的预算线</a:t>
            </a:r>
            <a:r>
              <a:rPr lang="en-US" altLang="zh-CN" dirty="0"/>
              <a:t>】</a:t>
            </a:r>
            <a:r>
              <a:rPr lang="zh-CN" altLang="en-US" dirty="0"/>
              <a:t>。</a:t>
            </a:r>
            <a:endParaRPr lang="en-US" altLang="zh-CN" dirty="0"/>
          </a:p>
          <a:p>
            <a:r>
              <a:rPr lang="zh-CN" altLang="en-US" dirty="0"/>
              <a:t>第二种情况呢，是只有一种商品的价格改变了，而另外一种商品的价格和总收入都是不变的。我们现在来分析一下，还是先画出最开始的预算线。假设草莓的价格从</a:t>
            </a:r>
            <a:r>
              <a:rPr lang="en-US" altLang="zh-CN" dirty="0"/>
              <a:t>4</a:t>
            </a:r>
            <a:r>
              <a:rPr lang="zh-CN" altLang="en-US" dirty="0"/>
              <a:t>块涨到</a:t>
            </a:r>
            <a:r>
              <a:rPr lang="en-US" altLang="zh-CN" dirty="0"/>
              <a:t>6</a:t>
            </a:r>
            <a:r>
              <a:rPr lang="zh-CN" altLang="en-US" dirty="0"/>
              <a:t>块，香蕉的价格</a:t>
            </a:r>
            <a:r>
              <a:rPr lang="en-US" altLang="zh-CN" dirty="0"/>
              <a:t>3</a:t>
            </a:r>
            <a:r>
              <a:rPr lang="zh-CN" altLang="en-US" dirty="0"/>
              <a:t>块和我们的收入</a:t>
            </a:r>
            <a:r>
              <a:rPr lang="en-US" altLang="zh-CN" dirty="0"/>
              <a:t>12</a:t>
            </a:r>
            <a:r>
              <a:rPr lang="zh-CN" altLang="en-US" dirty="0"/>
              <a:t>块都不变。此时我们购买香蕉的数量是不变的，都是</a:t>
            </a:r>
            <a:r>
              <a:rPr lang="en-US" altLang="zh-CN" dirty="0"/>
              <a:t>4</a:t>
            </a:r>
            <a:r>
              <a:rPr lang="zh-CN" altLang="en-US" dirty="0"/>
              <a:t>，所以纵截距不变。但是此时横截距变了，因为我们从原来可以买</a:t>
            </a:r>
            <a:r>
              <a:rPr lang="en-US" altLang="zh-CN" dirty="0"/>
              <a:t>3</a:t>
            </a:r>
            <a:r>
              <a:rPr lang="zh-CN" altLang="en-US" dirty="0"/>
              <a:t>个草莓到现在只能买</a:t>
            </a:r>
            <a:r>
              <a:rPr lang="en-US" altLang="zh-CN" dirty="0"/>
              <a:t>2</a:t>
            </a:r>
            <a:r>
              <a:rPr lang="zh-CN" altLang="en-US" dirty="0"/>
              <a:t>个草莓了，就得到了新的预算线。可以看到啊，和刚刚不一样，我们现在预算线的斜率是改变了的。总结一下，如果商品</a:t>
            </a:r>
            <a:r>
              <a:rPr lang="en-US" altLang="zh-CN" dirty="0"/>
              <a:t>1</a:t>
            </a:r>
            <a:r>
              <a:rPr lang="zh-CN" altLang="en-US" dirty="0"/>
              <a:t>的价格上涨，预算线更陡；如果商品</a:t>
            </a:r>
            <a:r>
              <a:rPr lang="en-US" altLang="zh-CN" dirty="0"/>
              <a:t>1</a:t>
            </a:r>
            <a:r>
              <a:rPr lang="zh-CN" altLang="en-US" dirty="0"/>
              <a:t>的价格下降，预算线更平。</a:t>
            </a:r>
            <a:endParaRPr lang="en-US" altLang="zh-CN" dirty="0"/>
          </a:p>
        </p:txBody>
      </p:sp>
      <p:sp>
        <p:nvSpPr>
          <p:cNvPr id="4" name="灯片编号占位符 3"/>
          <p:cNvSpPr>
            <a:spLocks noGrp="1"/>
          </p:cNvSpPr>
          <p:nvPr>
            <p:ph type="sldNum" sz="quarter" idx="5"/>
          </p:nvPr>
        </p:nvSpPr>
        <p:spPr/>
        <p:txBody>
          <a:bodyPr/>
          <a:lstStyle/>
          <a:p>
            <a:fld id="{DE4022D9-0ECC-4F63-B711-103D669BBB3C}" type="slidenum">
              <a:rPr lang="zh-CN" altLang="en-US" smtClean="0"/>
              <a:t>18</a:t>
            </a:fld>
            <a:endParaRPr lang="zh-CN" altLang="en-US"/>
          </a:p>
        </p:txBody>
      </p:sp>
    </p:spTree>
    <p:extLst>
      <p:ext uri="{BB962C8B-B14F-4D97-AF65-F5344CB8AC3E}">
        <p14:creationId xmlns:p14="http://schemas.microsoft.com/office/powerpoint/2010/main" val="156594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刚刚看的都是标准的预算约束，下面简单说一下两种非标准预算约束。第一种是叫买一送一，我们肯定平时逛超市的时候会经常碰到，它就是用原来一件商品的价格现在可以买到两件商品。我们来看左边这张图，假设现在商品</a:t>
            </a:r>
            <a:r>
              <a:rPr lang="en-US" altLang="zh-CN" dirty="0"/>
              <a:t>1</a:t>
            </a:r>
            <a:r>
              <a:rPr lang="zh-CN" altLang="en-US" dirty="0"/>
              <a:t>和商品</a:t>
            </a:r>
            <a:r>
              <a:rPr lang="en-US" altLang="zh-CN" dirty="0"/>
              <a:t>2</a:t>
            </a:r>
            <a:r>
              <a:rPr lang="zh-CN" altLang="en-US" dirty="0"/>
              <a:t>价格都是</a:t>
            </a:r>
            <a:r>
              <a:rPr lang="en-US" altLang="zh-CN" dirty="0"/>
              <a:t>1【</a:t>
            </a:r>
            <a:r>
              <a:rPr lang="zh-CN" altLang="en-US" dirty="0"/>
              <a:t>写</a:t>
            </a:r>
            <a:r>
              <a:rPr lang="en-US" altLang="zh-CN" dirty="0"/>
              <a:t>p1=p2=1】</a:t>
            </a:r>
            <a:r>
              <a:rPr lang="zh-CN" altLang="en-US" dirty="0"/>
              <a:t>，收入是</a:t>
            </a:r>
            <a:r>
              <a:rPr lang="en-US" altLang="zh-CN" dirty="0"/>
              <a:t>5</a:t>
            </a:r>
            <a:r>
              <a:rPr lang="zh-CN" altLang="en-US" dirty="0"/>
              <a:t>，现在买第一件商品</a:t>
            </a:r>
            <a:r>
              <a:rPr lang="en-US" altLang="zh-CN" dirty="0"/>
              <a:t>1</a:t>
            </a:r>
            <a:r>
              <a:rPr lang="zh-CN" altLang="en-US" dirty="0"/>
              <a:t>的时候有买一送一活动，那此时来看看预算线是什么样的。首先一样的先画出横截距和纵截距，我们能买最多</a:t>
            </a:r>
            <a:r>
              <a:rPr lang="en-US" altLang="zh-CN" dirty="0"/>
              <a:t>5</a:t>
            </a:r>
            <a:r>
              <a:rPr lang="zh-CN" altLang="en-US" dirty="0"/>
              <a:t>件商品</a:t>
            </a:r>
            <a:r>
              <a:rPr lang="en-US" altLang="zh-CN" dirty="0"/>
              <a:t>2</a:t>
            </a:r>
            <a:r>
              <a:rPr lang="zh-CN" altLang="en-US" dirty="0"/>
              <a:t>和</a:t>
            </a:r>
            <a:r>
              <a:rPr lang="en-US" altLang="zh-CN" dirty="0"/>
              <a:t>6</a:t>
            </a:r>
            <a:r>
              <a:rPr lang="zh-CN" altLang="en-US" dirty="0"/>
              <a:t>件商品</a:t>
            </a:r>
            <a:r>
              <a:rPr lang="en-US" altLang="zh-CN" dirty="0"/>
              <a:t>1</a:t>
            </a:r>
            <a:r>
              <a:rPr lang="zh-CN" altLang="en-US" dirty="0"/>
              <a:t>，为什么呢，因为有买一送一，所以前两件商品</a:t>
            </a:r>
            <a:r>
              <a:rPr lang="en-US" altLang="zh-CN" dirty="0"/>
              <a:t>1</a:t>
            </a:r>
            <a:r>
              <a:rPr lang="zh-CN" altLang="en-US" dirty="0"/>
              <a:t>的价格其实是</a:t>
            </a:r>
            <a:r>
              <a:rPr lang="en-US" altLang="zh-CN" dirty="0"/>
              <a:t>0.5</a:t>
            </a:r>
            <a:r>
              <a:rPr lang="zh-CN" altLang="en-US" dirty="0"/>
              <a:t>，第三件开始价格才恢复到</a:t>
            </a:r>
            <a:r>
              <a:rPr lang="en-US" altLang="zh-CN" dirty="0"/>
              <a:t>1</a:t>
            </a:r>
            <a:r>
              <a:rPr lang="zh-CN" altLang="en-US" dirty="0"/>
              <a:t>块每件。注意在买</a:t>
            </a:r>
            <a:r>
              <a:rPr lang="en-US" altLang="zh-CN" dirty="0"/>
              <a:t>2</a:t>
            </a:r>
            <a:r>
              <a:rPr lang="zh-CN" altLang="en-US" dirty="0"/>
              <a:t>件商品</a:t>
            </a:r>
            <a:r>
              <a:rPr lang="en-US" altLang="zh-CN" dirty="0"/>
              <a:t>1</a:t>
            </a:r>
            <a:r>
              <a:rPr lang="zh-CN" altLang="en-US" dirty="0"/>
              <a:t>的时候，我们的消费束为（</a:t>
            </a:r>
            <a:r>
              <a:rPr lang="en-US" altLang="zh-CN" dirty="0"/>
              <a:t>2</a:t>
            </a:r>
            <a:r>
              <a:rPr lang="zh-CN" altLang="en-US" dirty="0"/>
              <a:t>，</a:t>
            </a:r>
            <a:r>
              <a:rPr lang="en-US" altLang="zh-CN" dirty="0"/>
              <a:t>4</a:t>
            </a:r>
            <a:r>
              <a:rPr lang="zh-CN" altLang="en-US" dirty="0"/>
              <a:t>），从第三件开始就是正常的斜率为</a:t>
            </a:r>
            <a:r>
              <a:rPr lang="en-US" altLang="zh-CN" dirty="0"/>
              <a:t>1</a:t>
            </a:r>
            <a:r>
              <a:rPr lang="zh-CN" altLang="en-US" dirty="0"/>
              <a:t>的预算线了。所以预算线是有一个坡度的变化的。</a:t>
            </a:r>
            <a:endParaRPr lang="en-US" altLang="zh-CN" dirty="0"/>
          </a:p>
          <a:p>
            <a:r>
              <a:rPr lang="zh-CN" altLang="en-US" dirty="0"/>
              <a:t>第二种叫做商品配给，现在并不是很常见了。这个是说政府会回规定我们能买的商品的最大数量，就像从前的粮油票一样，你有几张就能买几份，不可以多买。我们假设现在政府规定每个人最多能买</a:t>
            </a:r>
            <a:r>
              <a:rPr lang="en-US" altLang="zh-CN" dirty="0"/>
              <a:t>50</a:t>
            </a:r>
            <a:r>
              <a:rPr lang="zh-CN" altLang="en-US" dirty="0"/>
              <a:t>件商品</a:t>
            </a:r>
            <a:r>
              <a:rPr lang="en-US" altLang="zh-CN" dirty="0"/>
              <a:t>1</a:t>
            </a:r>
            <a:r>
              <a:rPr lang="zh-CN" altLang="en-US" dirty="0"/>
              <a:t>，</a:t>
            </a:r>
            <a:r>
              <a:rPr lang="en-US" altLang="zh-CN" dirty="0"/>
              <a:t>p1=1,p2=2</a:t>
            </a:r>
            <a:r>
              <a:rPr lang="zh-CN" altLang="en-US" dirty="0"/>
              <a:t>，收入</a:t>
            </a:r>
            <a:r>
              <a:rPr lang="en-US" altLang="zh-CN" dirty="0"/>
              <a:t>M=100【</a:t>
            </a:r>
            <a:r>
              <a:rPr lang="zh-CN" altLang="en-US" dirty="0"/>
              <a:t>手写</a:t>
            </a:r>
            <a:r>
              <a:rPr lang="en-US" altLang="zh-CN" dirty="0"/>
              <a:t>】</a:t>
            </a:r>
            <a:r>
              <a:rPr lang="zh-CN" altLang="en-US" dirty="0"/>
              <a:t>。正常来说我们预算线的横截距在</a:t>
            </a:r>
            <a:r>
              <a:rPr lang="en-US" altLang="zh-CN" dirty="0"/>
              <a:t>100</a:t>
            </a:r>
            <a:r>
              <a:rPr lang="zh-CN" altLang="en-US" dirty="0"/>
              <a:t>这个点上，但因为我们最多只能买</a:t>
            </a:r>
            <a:r>
              <a:rPr lang="en-US" altLang="zh-CN" dirty="0"/>
              <a:t>50</a:t>
            </a:r>
            <a:r>
              <a:rPr lang="zh-CN" altLang="en-US" dirty="0"/>
              <a:t>件，所以横截距就固定在</a:t>
            </a:r>
            <a:r>
              <a:rPr lang="en-US" altLang="zh-CN" dirty="0"/>
              <a:t>50</a:t>
            </a:r>
            <a:r>
              <a:rPr lang="zh-CN" altLang="en-US" dirty="0"/>
              <a:t>了。再来看纵截距，因为不存在配给，</a:t>
            </a:r>
            <a:r>
              <a:rPr lang="en-US" altLang="zh-CN" dirty="0"/>
              <a:t>100</a:t>
            </a:r>
            <a:r>
              <a:rPr lang="zh-CN" altLang="en-US" dirty="0"/>
              <a:t>块钱最多能买</a:t>
            </a:r>
            <a:r>
              <a:rPr lang="en-US" altLang="zh-CN" dirty="0"/>
              <a:t>50</a:t>
            </a:r>
            <a:r>
              <a:rPr lang="zh-CN" altLang="en-US" dirty="0"/>
              <a:t>件商品</a:t>
            </a:r>
            <a:r>
              <a:rPr lang="en-US" altLang="zh-CN" dirty="0"/>
              <a:t>2</a:t>
            </a:r>
            <a:r>
              <a:rPr lang="zh-CN" altLang="en-US" dirty="0"/>
              <a:t>。在</a:t>
            </a:r>
            <a:r>
              <a:rPr lang="en-US" altLang="zh-CN" dirty="0"/>
              <a:t>x1=50</a:t>
            </a:r>
            <a:r>
              <a:rPr lang="zh-CN" altLang="en-US" dirty="0"/>
              <a:t>上，我们还能买</a:t>
            </a:r>
            <a:r>
              <a:rPr lang="en-US" altLang="zh-CN" dirty="0"/>
              <a:t>25</a:t>
            </a:r>
            <a:r>
              <a:rPr lang="zh-CN" altLang="en-US" dirty="0"/>
              <a:t>件商品</a:t>
            </a:r>
            <a:r>
              <a:rPr lang="en-US" altLang="zh-CN" dirty="0"/>
              <a:t>2</a:t>
            </a:r>
            <a:r>
              <a:rPr lang="zh-CN" altLang="en-US" dirty="0"/>
              <a:t>。所以这种情况下的预算线是存在一段直线的。</a:t>
            </a:r>
            <a:endParaRPr lang="en-US" altLang="zh-CN" dirty="0"/>
          </a:p>
        </p:txBody>
      </p:sp>
      <p:sp>
        <p:nvSpPr>
          <p:cNvPr id="4" name="灯片编号占位符 3"/>
          <p:cNvSpPr>
            <a:spLocks noGrp="1"/>
          </p:cNvSpPr>
          <p:nvPr>
            <p:ph type="sldNum" sz="quarter" idx="5"/>
          </p:nvPr>
        </p:nvSpPr>
        <p:spPr/>
        <p:txBody>
          <a:bodyPr/>
          <a:lstStyle/>
          <a:p>
            <a:fld id="{DE4022D9-0ECC-4F63-B711-103D669BBB3C}" type="slidenum">
              <a:rPr lang="zh-CN" altLang="en-US" smtClean="0"/>
              <a:t>19</a:t>
            </a:fld>
            <a:endParaRPr lang="zh-CN" altLang="en-US"/>
          </a:p>
        </p:txBody>
      </p:sp>
    </p:spTree>
    <p:extLst>
      <p:ext uri="{BB962C8B-B14F-4D97-AF65-F5344CB8AC3E}">
        <p14:creationId xmlns:p14="http://schemas.microsoft.com/office/powerpoint/2010/main" val="3705141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节课我们主要分为两个部分来讲解。第一部分是消费者的偏好和效用，它对应的是教材的第二章。那首先我们会了解消费者的偏好关系，也就是说，存在多个商品时，消费者会如何选择；然后我们会学习边际替代率和效用函数，通俗的先解释一下效用，它指的就是比如我们买一杯奶茶，它能带给我们多少满足感，那这个就叫做效用。在这一部分，我们关心的是消费者喜欢，或者说他愿意去买什么的问题。</a:t>
            </a:r>
            <a:endParaRPr lang="en-US" altLang="zh-CN" dirty="0"/>
          </a:p>
          <a:p>
            <a:r>
              <a:rPr lang="zh-CN" altLang="en-US" dirty="0"/>
              <a:t>第二个部分我们会学习消费者的预算约束和最优选择，这部分对应的是教材的第三章。我们首先会了解什么是标准和非标准的预算约束，然后通过分析预算线的移动得到消费者的最优选择，最后我们会学习如何求解存在预算约束下消费者如何最大化效用。那第一部分我们学习的是消费者想买什么，但是大家都知道啊，我们买东西的时候是有预算的，也就是说我们只能在我们存款范围内去购买东西。那比如说我有</a:t>
            </a:r>
            <a:r>
              <a:rPr lang="en-US" altLang="zh-CN" dirty="0"/>
              <a:t>1</a:t>
            </a:r>
            <a:r>
              <a:rPr lang="zh-CN" altLang="en-US" dirty="0"/>
              <a:t>万块，但我想去买一辆跑车，这样是不行的。第二部分我们就是学习在存在预算的情况下，如何去买想买的东西。</a:t>
            </a:r>
            <a:endParaRPr lang="en-US" altLang="zh-CN" dirty="0"/>
          </a:p>
        </p:txBody>
      </p:sp>
      <p:sp>
        <p:nvSpPr>
          <p:cNvPr id="4" name="灯片编号占位符 3"/>
          <p:cNvSpPr>
            <a:spLocks noGrp="1"/>
          </p:cNvSpPr>
          <p:nvPr>
            <p:ph type="sldNum" sz="quarter" idx="5"/>
          </p:nvPr>
        </p:nvSpPr>
        <p:spPr/>
        <p:txBody>
          <a:bodyPr/>
          <a:lstStyle/>
          <a:p>
            <a:fld id="{DE4022D9-0ECC-4F63-B711-103D669BBB3C}" type="slidenum">
              <a:rPr lang="zh-CN" altLang="en-US" smtClean="0"/>
              <a:t>2</a:t>
            </a:fld>
            <a:endParaRPr lang="zh-CN" altLang="en-US"/>
          </a:p>
        </p:txBody>
      </p:sp>
    </p:spTree>
    <p:extLst>
      <p:ext uri="{BB962C8B-B14F-4D97-AF65-F5344CB8AC3E}">
        <p14:creationId xmlns:p14="http://schemas.microsoft.com/office/powerpoint/2010/main" val="3877717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我们在这节课的最开始就讲过，给定消费者能支付的起的消费束，他会选择其中他最偏好的消费束，这个就叫做消费者的最优选择。那么消费者的最优选择必须要满足下面几个条件啊：</a:t>
                </a:r>
                <a:endParaRPr lang="en-US" altLang="zh-CN" dirty="0"/>
              </a:p>
              <a:p>
                <a:r>
                  <a:rPr lang="zh-CN" altLang="en-US" dirty="0"/>
                  <a:t>首先，在最优点上</a:t>
                </a:r>
                <a:r>
                  <a:rPr lang="en-US" altLang="zh-CN" dirty="0"/>
                  <a:t>【</a:t>
                </a:r>
                <a:r>
                  <a:rPr lang="zh-CN" altLang="en-US" dirty="0"/>
                  <a:t>我们用</a:t>
                </a:r>
                <a14:m>
                  <m:oMath xmlns:m="http://schemas.openxmlformats.org/officeDocument/2006/math">
                    <m:r>
                      <a:rPr lang="en-US" altLang="zh-CN" b="0" i="1" smtClean="0">
                        <a:latin typeface="Cambria Math" panose="02040503050406030204" pitchFamily="18" charset="0"/>
                        <a:ea typeface="思源黑体" panose="020B0400000000000000" pitchFamily="34" charset="-122"/>
                      </a:rPr>
                      <m:t>(</m:t>
                    </m:r>
                    <m:sSubSup>
                      <m:sSubSupPr>
                        <m:ctrlPr>
                          <a:rPr lang="en-US" altLang="zh-CN" b="0" i="1" smtClean="0">
                            <a:latin typeface="Cambria Math" panose="02040503050406030204" pitchFamily="18" charset="0"/>
                            <a:ea typeface="思源黑体" panose="020B0400000000000000" pitchFamily="34" charset="-122"/>
                          </a:rPr>
                        </m:ctrlPr>
                      </m:sSubSupPr>
                      <m:e>
                        <m:r>
                          <a:rPr lang="en-US" altLang="zh-CN" b="0" i="1" smtClean="0">
                            <a:latin typeface="Cambria Math" panose="02040503050406030204" pitchFamily="18" charset="0"/>
                            <a:ea typeface="思源黑体" panose="020B0400000000000000" pitchFamily="34" charset="-122"/>
                          </a:rPr>
                          <m:t>𝑥</m:t>
                        </m:r>
                      </m:e>
                      <m:sub>
                        <m:r>
                          <a:rPr lang="en-US" altLang="zh-CN" b="0" i="1" smtClean="0">
                            <a:latin typeface="Cambria Math" panose="02040503050406030204" pitchFamily="18" charset="0"/>
                            <a:ea typeface="思源黑体" panose="020B0400000000000000" pitchFamily="34" charset="-122"/>
                          </a:rPr>
                          <m:t>1</m:t>
                        </m:r>
                      </m:sub>
                      <m:sup>
                        <m:r>
                          <a:rPr lang="en-US" altLang="zh-CN" b="0" i="1" smtClean="0">
                            <a:latin typeface="Cambria Math" panose="02040503050406030204" pitchFamily="18" charset="0"/>
                            <a:ea typeface="思源黑体" panose="020B0400000000000000" pitchFamily="34" charset="-122"/>
                          </a:rPr>
                          <m:t>∗</m:t>
                        </m:r>
                      </m:sup>
                    </m:sSubSup>
                    <m:r>
                      <a:rPr lang="en-US" altLang="zh-CN" b="0" i="1" smtClean="0">
                        <a:latin typeface="Cambria Math" panose="02040503050406030204" pitchFamily="18" charset="0"/>
                        <a:ea typeface="思源黑体" panose="020B0400000000000000" pitchFamily="34" charset="-122"/>
                      </a:rPr>
                      <m:t>,</m:t>
                    </m:r>
                    <m:sSubSup>
                      <m:sSubSupPr>
                        <m:ctrlPr>
                          <a:rPr lang="en-US" altLang="zh-CN" i="1">
                            <a:latin typeface="Cambria Math" panose="02040503050406030204" pitchFamily="18" charset="0"/>
                            <a:ea typeface="思源黑体" panose="020B0400000000000000" pitchFamily="34" charset="-122"/>
                          </a:rPr>
                        </m:ctrlPr>
                      </m:sSubSupPr>
                      <m:e>
                        <m:r>
                          <a:rPr lang="en-US" altLang="zh-CN" i="1">
                            <a:latin typeface="Cambria Math" panose="02040503050406030204" pitchFamily="18" charset="0"/>
                            <a:ea typeface="思源黑体" panose="020B0400000000000000" pitchFamily="34" charset="-122"/>
                          </a:rPr>
                          <m:t>𝑥</m:t>
                        </m:r>
                      </m:e>
                      <m:sub>
                        <m:r>
                          <a:rPr lang="en-US" altLang="zh-CN" b="0" i="1" smtClean="0">
                            <a:latin typeface="Cambria Math" panose="02040503050406030204" pitchFamily="18" charset="0"/>
                            <a:ea typeface="思源黑体" panose="020B0400000000000000" pitchFamily="34" charset="-122"/>
                          </a:rPr>
                          <m:t>2</m:t>
                        </m:r>
                      </m:sub>
                      <m:sup>
                        <m:r>
                          <a:rPr lang="en-US" altLang="zh-CN" i="1">
                            <a:latin typeface="Cambria Math" panose="02040503050406030204" pitchFamily="18" charset="0"/>
                            <a:ea typeface="思源黑体" panose="020B0400000000000000" pitchFamily="34" charset="-122"/>
                          </a:rPr>
                          <m:t>∗</m:t>
                        </m:r>
                      </m:sup>
                    </m:sSubSup>
                    <m:r>
                      <a:rPr lang="en-US" altLang="zh-CN" b="0" i="1" smtClean="0">
                        <a:latin typeface="Cambria Math" panose="02040503050406030204" pitchFamily="18" charset="0"/>
                        <a:ea typeface="思源黑体" panose="020B0400000000000000" pitchFamily="34" charset="-122"/>
                      </a:rPr>
                      <m:t>)</m:t>
                    </m:r>
                  </m:oMath>
                </a14:m>
                <a:r>
                  <a:rPr lang="zh-CN" altLang="en-US" dirty="0"/>
                  <a:t>表示</a:t>
                </a:r>
                <a:r>
                  <a:rPr lang="en-US" altLang="zh-CN" dirty="0"/>
                  <a:t>】</a:t>
                </a:r>
                <a:r>
                  <a:rPr lang="zh-CN" altLang="en-US" dirty="0"/>
                  <a:t>，这个时候，消费者的无差异曲线与预算线正好相切</a:t>
                </a:r>
                <a:r>
                  <a:rPr lang="en-US" altLang="zh-CN" dirty="0"/>
                  <a:t>【</a:t>
                </a:r>
                <a:r>
                  <a:rPr lang="zh-CN" altLang="en-US" dirty="0"/>
                  <a:t>用红点画出最优点</a:t>
                </a:r>
                <a:r>
                  <a:rPr lang="en-US" altLang="zh-CN" dirty="0"/>
                  <a:t>】</a:t>
                </a:r>
                <a:r>
                  <a:rPr lang="zh-CN" altLang="en-US" dirty="0"/>
                  <a:t>。从图上来看，无差异曲线的斜率的预算线的斜率是相等的，那它们的绝对值也肯定相等对不对。那我们知道预算线的斜率是</a:t>
                </a:r>
                <a:r>
                  <a:rPr lang="en-US" altLang="zh-CN" dirty="0"/>
                  <a:t>p1/p2</a:t>
                </a:r>
                <a:r>
                  <a:rPr lang="zh-CN" altLang="en-US" dirty="0"/>
                  <a:t>，无差异曲线的斜率就是边际替代率，所以</a:t>
                </a:r>
                <a:r>
                  <a:rPr lang="en-US" altLang="zh-CN" dirty="0"/>
                  <a:t>MRS=p1/p2</a:t>
                </a:r>
                <a:r>
                  <a:rPr lang="zh-CN" altLang="en-US" dirty="0"/>
                  <a:t>。怎么去理解，边际替代率是消费者为了增加一件商品</a:t>
                </a:r>
                <a:r>
                  <a:rPr lang="en-US" altLang="zh-CN" dirty="0"/>
                  <a:t>1</a:t>
                </a:r>
                <a:r>
                  <a:rPr lang="zh-CN" altLang="en-US" dirty="0"/>
                  <a:t>愿意放弃商品</a:t>
                </a:r>
                <a:r>
                  <a:rPr lang="en-US" altLang="zh-CN" dirty="0"/>
                  <a:t>2</a:t>
                </a:r>
                <a:r>
                  <a:rPr lang="zh-CN" altLang="en-US" dirty="0"/>
                  <a:t>的数量，价格比是为了增加一件商品</a:t>
                </a:r>
                <a:r>
                  <a:rPr lang="en-US" altLang="zh-CN" dirty="0"/>
                  <a:t>1</a:t>
                </a:r>
                <a:r>
                  <a:rPr lang="zh-CN" altLang="en-US" dirty="0"/>
                  <a:t>市场要求这个消费者放弃的商品</a:t>
                </a:r>
                <a:r>
                  <a:rPr lang="en-US" altLang="zh-CN" dirty="0"/>
                  <a:t>2</a:t>
                </a:r>
                <a:r>
                  <a:rPr lang="zh-CN" altLang="en-US" dirty="0"/>
                  <a:t>数量</a:t>
                </a:r>
                <a:r>
                  <a:rPr lang="en-US" altLang="zh-CN" dirty="0"/>
                  <a:t>【</a:t>
                </a:r>
                <a:r>
                  <a:rPr lang="zh-CN" altLang="en-US" dirty="0"/>
                  <a:t>手写出愿意和市场要求</a:t>
                </a:r>
                <a:r>
                  <a:rPr lang="en-US" altLang="zh-CN" dirty="0"/>
                  <a:t>】</a:t>
                </a:r>
                <a:r>
                  <a:rPr lang="zh-CN" altLang="en-US" dirty="0"/>
                  <a:t>。所以，在最优选择上，消费者愿意放弃的数量就是市场条件下要求放弃的数量。</a:t>
                </a:r>
                <a:endParaRPr lang="en-US" altLang="zh-CN" dirty="0"/>
              </a:p>
              <a:p>
                <a:r>
                  <a:rPr lang="zh-CN" altLang="en-US" dirty="0"/>
                  <a:t>还有一点，最优点肯定位于预算线上，也就是说，我们肯定会花完我们所有的钱，不会剩下。</a:t>
                </a:r>
                <a:endParaRPr lang="en-US" altLang="zh-CN" dirty="0"/>
              </a:p>
              <a:p>
                <a:r>
                  <a:rPr lang="en-US" altLang="zh-CN" dirty="0"/>
                  <a:t>【</a:t>
                </a:r>
                <a:r>
                  <a:rPr lang="zh-CN" altLang="en-US" dirty="0"/>
                  <a:t>对着图讲</a:t>
                </a:r>
                <a:r>
                  <a:rPr lang="en-US" altLang="zh-CN" dirty="0"/>
                  <a:t>】</a:t>
                </a:r>
                <a:r>
                  <a:rPr lang="zh-CN" altLang="en-US" dirty="0"/>
                  <a:t>现在任取一个点，比如</a:t>
                </a:r>
                <a:r>
                  <a:rPr lang="en-US" altLang="zh-CN" dirty="0"/>
                  <a:t>(x1`,x2`)</a:t>
                </a:r>
                <a:r>
                  <a:rPr lang="zh-CN" altLang="en-US" dirty="0"/>
                  <a:t>和</a:t>
                </a:r>
                <a:r>
                  <a:rPr lang="en-US" altLang="zh-CN" dirty="0"/>
                  <a:t>(x1``,x2``)</a:t>
                </a:r>
                <a:r>
                  <a:rPr lang="zh-CN" altLang="en-US" dirty="0"/>
                  <a:t>，他俩在同一条无差异曲线上，并且都刚好花完所有钱，但是比起最优选择，它们在更低的无差异曲线上，所以消费者不会购买这两个消费束。再看</a:t>
                </a:r>
                <a:r>
                  <a:rPr lang="en-US" altLang="zh-CN" dirty="0"/>
                  <a:t>(x1^,x2^)</a:t>
                </a:r>
                <a:r>
                  <a:rPr lang="zh-CN" altLang="en-US" dirty="0"/>
                  <a:t>，它根本就没有在预算线上，我们这时候还有多余的钱买更多的商品，所以它也不是最优点。</a:t>
                </a:r>
                <a:endParaRPr lang="en-US" altLang="zh-CN" dirty="0"/>
              </a:p>
            </p:txBody>
          </p:sp>
        </mc:Choice>
        <mc:Fallback xmlns="">
          <p:sp>
            <p:nvSpPr>
              <p:cNvPr id="3" name="备注占位符 2"/>
              <p:cNvSpPr>
                <a:spLocks noGrp="1"/>
              </p:cNvSpPr>
              <p:nvPr>
                <p:ph type="body" idx="1"/>
              </p:nvPr>
            </p:nvSpPr>
            <p:spPr/>
            <p:txBody>
              <a:bodyPr/>
              <a:lstStyle/>
              <a:p>
                <a:r>
                  <a:rPr lang="zh-CN" altLang="en-US" dirty="0"/>
                  <a:t>我们在这节课的最开始就讲过，给定消费者能支付的起的消费束，他会选择其中他最偏好的消费束，这个就叫做消费者的最优选择。那么消费者的最优选择必须要满足下面几个条件啊：</a:t>
                </a:r>
                <a:endParaRPr lang="en-US" altLang="zh-CN" dirty="0"/>
              </a:p>
              <a:p>
                <a:r>
                  <a:rPr lang="zh-CN" altLang="en-US" dirty="0"/>
                  <a:t>首先，在最优点上</a:t>
                </a:r>
                <a:r>
                  <a:rPr lang="en-US" altLang="zh-CN" dirty="0"/>
                  <a:t>【</a:t>
                </a:r>
                <a:r>
                  <a:rPr lang="zh-CN" altLang="en-US" dirty="0"/>
                  <a:t>我们用</a:t>
                </a:r>
                <a:r>
                  <a:rPr lang="en-US" altLang="zh-CN" b="0" i="0">
                    <a:latin typeface="Cambria Math" panose="02040503050406030204" pitchFamily="18" charset="0"/>
                    <a:ea typeface="思源黑体" panose="020B0400000000000000" pitchFamily="34" charset="-122"/>
                  </a:rPr>
                  <a:t>(𝑥_1^∗,</a:t>
                </a:r>
                <a:r>
                  <a:rPr lang="en-US" altLang="zh-CN" i="0">
                    <a:latin typeface="Cambria Math" panose="02040503050406030204" pitchFamily="18" charset="0"/>
                    <a:ea typeface="思源黑体" panose="020B0400000000000000" pitchFamily="34" charset="-122"/>
                  </a:rPr>
                  <a:t>𝑥_</a:t>
                </a:r>
                <a:r>
                  <a:rPr lang="en-US" altLang="zh-CN" b="0" i="0">
                    <a:latin typeface="Cambria Math" panose="02040503050406030204" pitchFamily="18" charset="0"/>
                    <a:ea typeface="思源黑体" panose="020B0400000000000000" pitchFamily="34" charset="-122"/>
                  </a:rPr>
                  <a:t>2^</a:t>
                </a:r>
                <a:r>
                  <a:rPr lang="en-US" altLang="zh-CN" i="0">
                    <a:latin typeface="Cambria Math" panose="02040503050406030204" pitchFamily="18" charset="0"/>
                    <a:ea typeface="思源黑体" panose="020B0400000000000000" pitchFamily="34" charset="-122"/>
                  </a:rPr>
                  <a:t>∗</a:t>
                </a:r>
                <a:r>
                  <a:rPr lang="en-US" altLang="zh-CN" b="0" i="0">
                    <a:latin typeface="Cambria Math" panose="02040503050406030204" pitchFamily="18" charset="0"/>
                    <a:ea typeface="思源黑体" panose="020B0400000000000000" pitchFamily="34" charset="-122"/>
                  </a:rPr>
                  <a:t>)</a:t>
                </a:r>
                <a:r>
                  <a:rPr lang="zh-CN" altLang="en-US" dirty="0"/>
                  <a:t>表示</a:t>
                </a:r>
                <a:r>
                  <a:rPr lang="en-US" altLang="zh-CN" dirty="0"/>
                  <a:t>】</a:t>
                </a:r>
                <a:r>
                  <a:rPr lang="zh-CN" altLang="en-US" dirty="0"/>
                  <a:t>，这个时候，消费者的无差异曲线与预算线正好相切</a:t>
                </a:r>
                <a:r>
                  <a:rPr lang="en-US" altLang="zh-CN" dirty="0"/>
                  <a:t>【</a:t>
                </a:r>
                <a:r>
                  <a:rPr lang="zh-CN" altLang="en-US" dirty="0"/>
                  <a:t>用红点画出最优点</a:t>
                </a:r>
                <a:r>
                  <a:rPr lang="en-US" altLang="zh-CN" dirty="0"/>
                  <a:t>】</a:t>
                </a:r>
                <a:r>
                  <a:rPr lang="zh-CN" altLang="en-US" dirty="0"/>
                  <a:t>。从图上来看，无差异曲线的斜率的预算线的斜率是相等的，那它们的绝对值也肯定相等对不对。那我们知道预算线的斜率是</a:t>
                </a:r>
                <a:r>
                  <a:rPr lang="en-US" altLang="zh-CN" dirty="0"/>
                  <a:t>p1/p2</a:t>
                </a:r>
                <a:r>
                  <a:rPr lang="zh-CN" altLang="en-US" dirty="0"/>
                  <a:t>，无差异曲线的斜率就是边际替代率，所以</a:t>
                </a:r>
                <a:r>
                  <a:rPr lang="en-US" altLang="zh-CN" dirty="0"/>
                  <a:t>MRS=p1/p2</a:t>
                </a:r>
                <a:r>
                  <a:rPr lang="zh-CN" altLang="en-US" dirty="0"/>
                  <a:t>。怎么去理解，边际替代率是消费者为了增加一件商品</a:t>
                </a:r>
                <a:r>
                  <a:rPr lang="en-US" altLang="zh-CN" dirty="0"/>
                  <a:t>1</a:t>
                </a:r>
                <a:r>
                  <a:rPr lang="zh-CN" altLang="en-US" dirty="0"/>
                  <a:t>愿意放弃商品</a:t>
                </a:r>
                <a:r>
                  <a:rPr lang="en-US" altLang="zh-CN" dirty="0"/>
                  <a:t>2</a:t>
                </a:r>
                <a:r>
                  <a:rPr lang="zh-CN" altLang="en-US" dirty="0"/>
                  <a:t>的数量，价格比是为了增加一件商品</a:t>
                </a:r>
                <a:r>
                  <a:rPr lang="en-US" altLang="zh-CN" dirty="0"/>
                  <a:t>1</a:t>
                </a:r>
                <a:r>
                  <a:rPr lang="zh-CN" altLang="en-US" dirty="0"/>
                  <a:t>市场要求这个消费者放弃的商品</a:t>
                </a:r>
                <a:r>
                  <a:rPr lang="en-US" altLang="zh-CN" dirty="0"/>
                  <a:t>2</a:t>
                </a:r>
                <a:r>
                  <a:rPr lang="zh-CN" altLang="en-US" dirty="0"/>
                  <a:t>数量</a:t>
                </a:r>
                <a:r>
                  <a:rPr lang="en-US" altLang="zh-CN" dirty="0"/>
                  <a:t>【</a:t>
                </a:r>
                <a:r>
                  <a:rPr lang="zh-CN" altLang="en-US" dirty="0"/>
                  <a:t>手写出愿意和市场要求</a:t>
                </a:r>
                <a:r>
                  <a:rPr lang="en-US" altLang="zh-CN" dirty="0"/>
                  <a:t>】</a:t>
                </a:r>
                <a:r>
                  <a:rPr lang="zh-CN" altLang="en-US" dirty="0"/>
                  <a:t>。所以，在最优选择上，消费者愿意放弃的数量就是市场条件下要求放弃的数量。</a:t>
                </a:r>
                <a:endParaRPr lang="en-US" altLang="zh-CN" dirty="0"/>
              </a:p>
              <a:p>
                <a:r>
                  <a:rPr lang="zh-CN" altLang="en-US" dirty="0"/>
                  <a:t>还有一点，最优点肯定位于预算线上，也就是说，我们肯定会花完我们所有的钱，不会剩下。</a:t>
                </a:r>
                <a:endParaRPr lang="en-US" altLang="zh-CN" dirty="0"/>
              </a:p>
              <a:p>
                <a:r>
                  <a:rPr lang="en-US" altLang="zh-CN" dirty="0"/>
                  <a:t>【</a:t>
                </a:r>
                <a:r>
                  <a:rPr lang="zh-CN" altLang="en-US" dirty="0"/>
                  <a:t>对着图讲</a:t>
                </a:r>
                <a:r>
                  <a:rPr lang="en-US" altLang="zh-CN" dirty="0"/>
                  <a:t>】</a:t>
                </a:r>
                <a:r>
                  <a:rPr lang="zh-CN" altLang="en-US" dirty="0"/>
                  <a:t>现在任取一个点，比如</a:t>
                </a:r>
                <a:r>
                  <a:rPr lang="en-US" altLang="zh-CN" dirty="0"/>
                  <a:t>(x1`,x2`)</a:t>
                </a:r>
                <a:r>
                  <a:rPr lang="zh-CN" altLang="en-US" dirty="0"/>
                  <a:t>和</a:t>
                </a:r>
                <a:r>
                  <a:rPr lang="en-US" altLang="zh-CN" dirty="0"/>
                  <a:t>(x1``,x2``)</a:t>
                </a:r>
                <a:r>
                  <a:rPr lang="zh-CN" altLang="en-US" dirty="0"/>
                  <a:t>，他俩在同一条无差异曲线上，并且都刚好花完所有钱，但是比起最优选择，它们在更低的无差异曲线上，所以消费者不会购买这两个消费束。再看</a:t>
                </a:r>
                <a:r>
                  <a:rPr lang="en-US" altLang="zh-CN" dirty="0"/>
                  <a:t>(x1^,x2^)</a:t>
                </a:r>
                <a:r>
                  <a:rPr lang="zh-CN" altLang="en-US" dirty="0"/>
                  <a:t>，它根本就没有在预算线上，我们这时候还有多余的钱买更多的商品，所以它也不是最优点。</a:t>
                </a:r>
                <a:endParaRPr lang="en-US" altLang="zh-CN" dirty="0"/>
              </a:p>
            </p:txBody>
          </p:sp>
        </mc:Fallback>
      </mc:AlternateContent>
      <p:sp>
        <p:nvSpPr>
          <p:cNvPr id="4" name="灯片编号占位符 3"/>
          <p:cNvSpPr>
            <a:spLocks noGrp="1"/>
          </p:cNvSpPr>
          <p:nvPr>
            <p:ph type="sldNum" sz="quarter" idx="5"/>
          </p:nvPr>
        </p:nvSpPr>
        <p:spPr/>
        <p:txBody>
          <a:bodyPr/>
          <a:lstStyle/>
          <a:p>
            <a:fld id="{DE4022D9-0ECC-4F63-B711-103D669BBB3C}" type="slidenum">
              <a:rPr lang="zh-CN" altLang="en-US" smtClean="0"/>
              <a:t>20</a:t>
            </a:fld>
            <a:endParaRPr lang="zh-CN" altLang="en-US"/>
          </a:p>
        </p:txBody>
      </p:sp>
    </p:spTree>
    <p:extLst>
      <p:ext uri="{BB962C8B-B14F-4D97-AF65-F5344CB8AC3E}">
        <p14:creationId xmlns:p14="http://schemas.microsoft.com/office/powerpoint/2010/main" val="1171477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预算线其实还有两种特殊的情况，之前学过商品的性质有完全互补品和完全替代品，我们现在来分别分析一下这两种情况下怎么求解最优选择。先来看商品</a:t>
                </a:r>
                <a:r>
                  <a:rPr lang="en-US" altLang="zh-CN" dirty="0"/>
                  <a:t>1</a:t>
                </a:r>
                <a:r>
                  <a:rPr lang="zh-CN" altLang="en-US" dirty="0"/>
                  <a:t>和商品</a:t>
                </a:r>
                <a:r>
                  <a:rPr lang="en-US" altLang="zh-CN" dirty="0"/>
                  <a:t>2</a:t>
                </a:r>
                <a:r>
                  <a:rPr lang="zh-CN" altLang="en-US" dirty="0"/>
                  <a:t>是完全互补品的情况，这种时候效用函数就是</a:t>
                </a:r>
                <a14:m>
                  <m:oMath xmlns:m="http://schemas.openxmlformats.org/officeDocument/2006/math">
                    <m:r>
                      <a:rPr lang="en-US" altLang="zh-CN" b="0" i="1" smtClean="0">
                        <a:latin typeface="Cambria Math" panose="02040503050406030204" pitchFamily="18" charset="0"/>
                        <a:ea typeface="思源黑体" panose="020B0400000000000000" pitchFamily="34" charset="-122"/>
                      </a:rPr>
                      <m:t>𝑢</m:t>
                    </m:r>
                    <m:d>
                      <m:dPr>
                        <m:ctrlPr>
                          <a:rPr lang="en-US" altLang="zh-CN" b="0" i="1" smtClean="0">
                            <a:latin typeface="Cambria Math" panose="02040503050406030204" pitchFamily="18" charset="0"/>
                            <a:ea typeface="思源黑体" panose="020B0400000000000000" pitchFamily="34" charset="-122"/>
                          </a:rPr>
                        </m:ctrlPr>
                      </m:dPr>
                      <m:e>
                        <m:sSub>
                          <m:sSubPr>
                            <m:ctrlPr>
                              <a:rPr lang="en-US" altLang="zh-CN" b="0" i="1" smtClean="0">
                                <a:latin typeface="Cambria Math" panose="02040503050406030204" pitchFamily="18" charset="0"/>
                                <a:ea typeface="思源黑体" panose="020B0400000000000000" pitchFamily="34" charset="-122"/>
                              </a:rPr>
                            </m:ctrlPr>
                          </m:sSubPr>
                          <m:e>
                            <m:r>
                              <a:rPr lang="en-US" altLang="zh-CN" b="0" i="1" smtClean="0">
                                <a:latin typeface="Cambria Math" panose="02040503050406030204" pitchFamily="18" charset="0"/>
                                <a:ea typeface="思源黑体" panose="020B0400000000000000" pitchFamily="34" charset="-122"/>
                              </a:rPr>
                              <m:t>𝑥</m:t>
                            </m:r>
                          </m:e>
                          <m:sub>
                            <m:r>
                              <a:rPr lang="en-US" altLang="zh-CN" b="0" i="1" smtClean="0">
                                <a:latin typeface="Cambria Math" panose="02040503050406030204" pitchFamily="18" charset="0"/>
                                <a:ea typeface="思源黑体" panose="020B0400000000000000" pitchFamily="34" charset="-122"/>
                              </a:rPr>
                              <m:t>1</m:t>
                            </m:r>
                          </m:sub>
                        </m:sSub>
                        <m:r>
                          <a:rPr lang="en-US" altLang="zh-CN" b="0" i="1" smtClean="0">
                            <a:latin typeface="Cambria Math" panose="02040503050406030204" pitchFamily="18" charset="0"/>
                            <a:ea typeface="思源黑体" panose="020B0400000000000000" pitchFamily="34" charset="-122"/>
                          </a:rPr>
                          <m:t>,</m:t>
                        </m:r>
                        <m:sSub>
                          <m:sSubPr>
                            <m:ctrlPr>
                              <a:rPr lang="en-US" altLang="zh-CN" b="0" i="1" smtClean="0">
                                <a:latin typeface="Cambria Math" panose="02040503050406030204" pitchFamily="18" charset="0"/>
                                <a:ea typeface="思源黑体" panose="020B0400000000000000" pitchFamily="34" charset="-122"/>
                              </a:rPr>
                            </m:ctrlPr>
                          </m:sSubPr>
                          <m:e>
                            <m:r>
                              <a:rPr lang="en-US" altLang="zh-CN" b="0" i="1" smtClean="0">
                                <a:latin typeface="Cambria Math" panose="02040503050406030204" pitchFamily="18" charset="0"/>
                                <a:ea typeface="思源黑体" panose="020B0400000000000000" pitchFamily="34" charset="-122"/>
                              </a:rPr>
                              <m:t>𝑥</m:t>
                            </m:r>
                          </m:e>
                          <m:sub>
                            <m:r>
                              <a:rPr lang="en-US" altLang="zh-CN" b="0" i="1" smtClean="0">
                                <a:latin typeface="Cambria Math" panose="02040503050406030204" pitchFamily="18" charset="0"/>
                                <a:ea typeface="思源黑体" panose="020B0400000000000000" pitchFamily="34" charset="-122"/>
                              </a:rPr>
                              <m:t>2</m:t>
                            </m:r>
                          </m:sub>
                        </m:sSub>
                      </m:e>
                    </m:d>
                    <m:r>
                      <a:rPr lang="en-US" altLang="zh-CN" b="0" i="1" smtClean="0">
                        <a:latin typeface="Cambria Math" panose="02040503050406030204" pitchFamily="18" charset="0"/>
                        <a:ea typeface="思源黑体" panose="020B0400000000000000" pitchFamily="34" charset="-122"/>
                      </a:rPr>
                      <m:t>=</m:t>
                    </m:r>
                    <m:r>
                      <a:rPr lang="en-US" altLang="zh-CN" b="0" i="1" smtClean="0">
                        <a:latin typeface="Cambria Math" panose="02040503050406030204" pitchFamily="18" charset="0"/>
                        <a:ea typeface="思源黑体" panose="020B0400000000000000" pitchFamily="34" charset="-122"/>
                      </a:rPr>
                      <m:t>𝑚𝑖𝑛</m:t>
                    </m:r>
                    <m:d>
                      <m:dPr>
                        <m:begChr m:val="{"/>
                        <m:endChr m:val="}"/>
                        <m:ctrlPr>
                          <a:rPr lang="en-US" altLang="zh-CN" b="0" i="1" smtClean="0">
                            <a:latin typeface="Cambria Math" panose="02040503050406030204" pitchFamily="18" charset="0"/>
                            <a:ea typeface="思源黑体" panose="020B0400000000000000" pitchFamily="34" charset="-122"/>
                          </a:rPr>
                        </m:ctrlPr>
                      </m:dPr>
                      <m:e>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𝑥</m:t>
                            </m:r>
                          </m:e>
                          <m:sub>
                            <m:r>
                              <a:rPr lang="en-US" altLang="zh-CN" i="1">
                                <a:latin typeface="Cambria Math" panose="02040503050406030204" pitchFamily="18" charset="0"/>
                                <a:ea typeface="思源黑体" panose="020B0400000000000000" pitchFamily="34" charset="-122"/>
                              </a:rPr>
                              <m:t>1</m:t>
                            </m:r>
                          </m:sub>
                        </m:sSub>
                        <m:r>
                          <a:rPr lang="en-US" altLang="zh-CN" i="1">
                            <a:latin typeface="Cambria Math" panose="02040503050406030204" pitchFamily="18" charset="0"/>
                            <a:ea typeface="思源黑体" panose="020B0400000000000000" pitchFamily="34" charset="-122"/>
                          </a:rPr>
                          <m:t>,</m:t>
                        </m:r>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𝑥</m:t>
                            </m:r>
                          </m:e>
                          <m:sub>
                            <m:r>
                              <a:rPr lang="en-US" altLang="zh-CN" i="1">
                                <a:latin typeface="Cambria Math" panose="02040503050406030204" pitchFamily="18" charset="0"/>
                                <a:ea typeface="思源黑体" panose="020B0400000000000000" pitchFamily="34" charset="-122"/>
                              </a:rPr>
                              <m:t>2</m:t>
                            </m:r>
                          </m:sub>
                        </m:sSub>
                      </m:e>
                    </m:d>
                  </m:oMath>
                </a14:m>
                <a:r>
                  <a:rPr lang="zh-CN" altLang="en-US" dirty="0"/>
                  <a:t>的固定形式。</a:t>
                </a:r>
                <a:endParaRPr lang="en-US" altLang="zh-CN" dirty="0"/>
              </a:p>
              <a:p>
                <a:r>
                  <a:rPr lang="zh-CN" altLang="en-US" dirty="0"/>
                  <a:t>比如左脚鞋子和右脚鞋子就是完全互补品。我们不可能只单独买一只鞋子，如果鞋子丢了一只那剩下的一只也没用了。完全互补品就是两种商品必须以一定比例同时消费才会带来效用的商品，这个时候无差异曲线是带直角的</a:t>
                </a:r>
                <a:r>
                  <a:rPr lang="en-US" altLang="zh-CN" dirty="0"/>
                  <a:t>【</a:t>
                </a:r>
                <a:r>
                  <a:rPr lang="zh-CN" altLang="en-US" dirty="0"/>
                  <a:t>画图描一下，也就是说，左脚鞋子和右脚鞋子的数量必须完全一样才能有效用，单独一只鞋子数量的增加是没用的</a:t>
                </a:r>
                <a:r>
                  <a:rPr lang="en-US" altLang="zh-CN" dirty="0"/>
                  <a:t>】</a:t>
                </a:r>
                <a:r>
                  <a:rPr lang="zh-CN" altLang="en-US" dirty="0"/>
                  <a:t>。我们现在来看最优选择，首先最优选择肯定还是满足预算约束的，此时预算线和无差异曲线的切点只能是这个直角点，带来的效用也是</a:t>
                </a:r>
                <a:r>
                  <a:rPr lang="en-US" altLang="zh-CN" dirty="0"/>
                  <a:t>x1</a:t>
                </a:r>
                <a:r>
                  <a:rPr lang="zh-CN" altLang="en-US" dirty="0"/>
                  <a:t>和</a:t>
                </a:r>
                <a:r>
                  <a:rPr lang="en-US" altLang="zh-CN" dirty="0"/>
                  <a:t>x2</a:t>
                </a:r>
                <a:r>
                  <a:rPr lang="zh-CN" altLang="en-US" dirty="0"/>
                  <a:t>之间比较小的那个数值。在完全互补品的时候，除了预算约束，我们一般还需要两个商品的消费比例来求解最优选择。</a:t>
                </a:r>
                <a:endParaRPr lang="en-US" altLang="zh-CN" dirty="0"/>
              </a:p>
            </p:txBody>
          </p:sp>
        </mc:Choice>
        <mc:Fallback xmlns="">
          <p:sp>
            <p:nvSpPr>
              <p:cNvPr id="3" name="备注占位符 2"/>
              <p:cNvSpPr>
                <a:spLocks noGrp="1"/>
              </p:cNvSpPr>
              <p:nvPr>
                <p:ph type="body" idx="1"/>
              </p:nvPr>
            </p:nvSpPr>
            <p:spPr/>
            <p:txBody>
              <a:bodyPr/>
              <a:lstStyle/>
              <a:p>
                <a:r>
                  <a:rPr lang="zh-CN" altLang="en-US" dirty="0"/>
                  <a:t>预算线其实还有两种特殊的情况，之前学过商品的性质有完全互补品和完全替代品，我们现在来分别分析一下这两种情况下怎么求解最优选择。先来看商品</a:t>
                </a:r>
                <a:r>
                  <a:rPr lang="en-US" altLang="zh-CN" dirty="0"/>
                  <a:t>1</a:t>
                </a:r>
                <a:r>
                  <a:rPr lang="zh-CN" altLang="en-US" dirty="0"/>
                  <a:t>和商品</a:t>
                </a:r>
                <a:r>
                  <a:rPr lang="en-US" altLang="zh-CN" dirty="0"/>
                  <a:t>2</a:t>
                </a:r>
                <a:r>
                  <a:rPr lang="zh-CN" altLang="en-US" dirty="0"/>
                  <a:t>是完全互补品的情况，这种时候效用函数就是</a:t>
                </a:r>
                <a:r>
                  <a:rPr lang="en-US" altLang="zh-CN" b="0" i="0">
                    <a:latin typeface="Cambria Math" panose="02040503050406030204" pitchFamily="18" charset="0"/>
                    <a:ea typeface="思源黑体" panose="020B0400000000000000" pitchFamily="34" charset="-122"/>
                  </a:rPr>
                  <a:t>𝑢(𝑥_1,𝑥_2 )=𝑚𝑖𝑛{</a:t>
                </a:r>
                <a:r>
                  <a:rPr lang="en-US" altLang="zh-CN" i="0">
                    <a:latin typeface="Cambria Math" panose="02040503050406030204" pitchFamily="18" charset="0"/>
                    <a:ea typeface="思源黑体" panose="020B0400000000000000" pitchFamily="34" charset="-122"/>
                  </a:rPr>
                  <a:t>𝑥_1,𝑥_2 }</a:t>
                </a:r>
                <a:r>
                  <a:rPr lang="zh-CN" altLang="en-US" dirty="0"/>
                  <a:t>的固定形式。</a:t>
                </a:r>
                <a:endParaRPr lang="en-US" altLang="zh-CN" dirty="0"/>
              </a:p>
              <a:p>
                <a:r>
                  <a:rPr lang="zh-CN" altLang="en-US" dirty="0"/>
                  <a:t>比如左脚鞋子和右脚鞋子就是完全互补品。我们不可能只单独买一只鞋子，如果鞋子丢了一只那剩下的一只也没用了。完全互补品就是两种商品必须以一定比例同时消费才会带来效用的商品，这个时候无差异曲线是带直角的</a:t>
                </a:r>
                <a:r>
                  <a:rPr lang="en-US" altLang="zh-CN" dirty="0"/>
                  <a:t>【</a:t>
                </a:r>
                <a:r>
                  <a:rPr lang="zh-CN" altLang="en-US" dirty="0"/>
                  <a:t>画图描一下，也就是说，左脚鞋子和右脚鞋子的数量必须完全一样才能有效用，单独一只鞋子数量的增加是没用的</a:t>
                </a:r>
                <a:r>
                  <a:rPr lang="en-US" altLang="zh-CN" dirty="0"/>
                  <a:t>】</a:t>
                </a:r>
                <a:r>
                  <a:rPr lang="zh-CN" altLang="en-US" dirty="0"/>
                  <a:t>。我们现在来看最优选择，首先最优选择肯定还是满足预算约束的，此时预算线和无差异曲线的切点只能是这个直角点，带来的效用也是</a:t>
                </a:r>
                <a:r>
                  <a:rPr lang="en-US" altLang="zh-CN" dirty="0"/>
                  <a:t>x1</a:t>
                </a:r>
                <a:r>
                  <a:rPr lang="zh-CN" altLang="en-US" dirty="0"/>
                  <a:t>和</a:t>
                </a:r>
                <a:r>
                  <a:rPr lang="en-US" altLang="zh-CN" dirty="0"/>
                  <a:t>x2</a:t>
                </a:r>
                <a:r>
                  <a:rPr lang="zh-CN" altLang="en-US" dirty="0"/>
                  <a:t>之间比较小的那个数值。在完全互补品的时候，除了预算约束，我们一般还需要两个商品的消费比例来求解最优选择。</a:t>
                </a:r>
                <a:endParaRPr lang="en-US" altLang="zh-CN" dirty="0"/>
              </a:p>
            </p:txBody>
          </p:sp>
        </mc:Fallback>
      </mc:AlternateContent>
      <p:sp>
        <p:nvSpPr>
          <p:cNvPr id="4" name="灯片编号占位符 3"/>
          <p:cNvSpPr>
            <a:spLocks noGrp="1"/>
          </p:cNvSpPr>
          <p:nvPr>
            <p:ph type="sldNum" sz="quarter" idx="5"/>
          </p:nvPr>
        </p:nvSpPr>
        <p:spPr/>
        <p:txBody>
          <a:bodyPr/>
          <a:lstStyle/>
          <a:p>
            <a:fld id="{DE4022D9-0ECC-4F63-B711-103D669BBB3C}" type="slidenum">
              <a:rPr lang="zh-CN" altLang="en-US" smtClean="0"/>
              <a:t>21</a:t>
            </a:fld>
            <a:endParaRPr lang="zh-CN" altLang="en-US"/>
          </a:p>
        </p:txBody>
      </p:sp>
    </p:spTree>
    <p:extLst>
      <p:ext uri="{BB962C8B-B14F-4D97-AF65-F5344CB8AC3E}">
        <p14:creationId xmlns:p14="http://schemas.microsoft.com/office/powerpoint/2010/main" val="3654660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然后来看两种商品是完全替代品的时候，无差异曲线和最优选择是什么样的。这个时候效用函数的形式是</a:t>
            </a:r>
            <a:r>
              <a:rPr lang="en-US" altLang="zh-CN" dirty="0"/>
              <a:t>u(x1,x2)=ax1+bx2</a:t>
            </a:r>
            <a:r>
              <a:rPr lang="zh-CN" altLang="en-US" dirty="0"/>
              <a:t>的固定形式</a:t>
            </a:r>
            <a:r>
              <a:rPr lang="en-US" altLang="zh-CN" dirty="0"/>
              <a:t>【</a:t>
            </a:r>
            <a:r>
              <a:rPr lang="zh-CN" altLang="en-US" dirty="0"/>
              <a:t>手写</a:t>
            </a:r>
            <a:r>
              <a:rPr lang="en-US" altLang="zh-CN" dirty="0"/>
              <a:t>】</a:t>
            </a:r>
            <a:r>
              <a:rPr lang="zh-CN" altLang="en-US" dirty="0"/>
              <a:t>。那什么叫完全替代品，就是两种商品本质上是一样的，比如可口可乐和百事可乐，电子书和纸质书，我们在两种商品之间是无差异的，并且买了其中一种商品就不会再买另一种了。当然，如果可口可乐的价格比百事便宜，消费者就会把全部收入用来买可口可乐，反过来也一样。在这种情况下，无差异曲线不再是凹的曲线了，变成了这样的直线</a:t>
            </a:r>
            <a:r>
              <a:rPr lang="en-US" altLang="zh-CN" dirty="0"/>
              <a:t>【</a:t>
            </a:r>
            <a:r>
              <a:rPr lang="zh-CN" altLang="en-US" dirty="0"/>
              <a:t>描一遍</a:t>
            </a:r>
            <a:r>
              <a:rPr lang="en-US" altLang="zh-CN" dirty="0"/>
              <a:t>】</a:t>
            </a:r>
            <a:r>
              <a:rPr lang="zh-CN" altLang="en-US" dirty="0"/>
              <a:t>。还是画出预算线，一样的，最优选择肯定在预算线上，但我们现在看到预算线和无差异曲线没有切点了。这就说明最优选择肯定在预算线的两个端点上，要不是横轴要不是总轴上，这种选择也称为角解。此时消费者的选择只取决于那种商品的价格更便宜，他完全不会买价格更贵的那个商品了。</a:t>
            </a:r>
            <a:endParaRPr lang="en-US" altLang="zh-CN" dirty="0"/>
          </a:p>
        </p:txBody>
      </p:sp>
      <p:sp>
        <p:nvSpPr>
          <p:cNvPr id="4" name="灯片编号占位符 3"/>
          <p:cNvSpPr>
            <a:spLocks noGrp="1"/>
          </p:cNvSpPr>
          <p:nvPr>
            <p:ph type="sldNum" sz="quarter" idx="5"/>
          </p:nvPr>
        </p:nvSpPr>
        <p:spPr/>
        <p:txBody>
          <a:bodyPr/>
          <a:lstStyle/>
          <a:p>
            <a:fld id="{DE4022D9-0ECC-4F63-B711-103D669BBB3C}" type="slidenum">
              <a:rPr lang="zh-CN" altLang="en-US" smtClean="0"/>
              <a:t>22</a:t>
            </a:fld>
            <a:endParaRPr lang="zh-CN" altLang="en-US"/>
          </a:p>
        </p:txBody>
      </p:sp>
    </p:spTree>
    <p:extLst>
      <p:ext uri="{BB962C8B-B14F-4D97-AF65-F5344CB8AC3E}">
        <p14:creationId xmlns:p14="http://schemas.microsoft.com/office/powerpoint/2010/main" val="2140665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最后我们看一下怎么用数学公式的方法求解消费者的最优选择，其实就是如何在预算约束下最大化效用函数的问题</a:t>
                </a:r>
                <a:r>
                  <a:rPr lang="en-US" altLang="zh-CN" dirty="0"/>
                  <a:t>【</a:t>
                </a:r>
                <a:r>
                  <a:rPr lang="zh-CN" altLang="en-US" dirty="0"/>
                  <a:t>讲的公式画横线</a:t>
                </a:r>
                <a:r>
                  <a:rPr lang="en-US" altLang="zh-CN" dirty="0"/>
                  <a:t>】</a:t>
                </a:r>
                <a:r>
                  <a:rPr lang="zh-CN" altLang="en-US" dirty="0"/>
                  <a:t>，这其实变成了一个微积分问题。</a:t>
                </a:r>
                <a:endParaRPr lang="en-US" altLang="zh-CN" dirty="0"/>
              </a:p>
              <a:p>
                <a:r>
                  <a:rPr lang="zh-CN" altLang="en-US" dirty="0"/>
                  <a:t>我们有三种方法解决这个问题。第一种是直接求解法，就是先用约束方程得出其中一个变量的值</a:t>
                </a:r>
                <a:r>
                  <a:rPr lang="en-US" altLang="zh-CN" dirty="0"/>
                  <a:t>【</a:t>
                </a:r>
                <a:r>
                  <a:rPr lang="zh-CN" altLang="en-US" dirty="0"/>
                  <a:t>手写</a:t>
                </a:r>
                <a:r>
                  <a:rPr lang="en-US" altLang="zh-CN" dirty="0"/>
                  <a:t>x2=……】</a:t>
                </a:r>
                <a:r>
                  <a:rPr lang="zh-CN" altLang="en-US" dirty="0"/>
                  <a:t>，然后再代到目标函数中求最值</a:t>
                </a:r>
                <a:r>
                  <a:rPr lang="en-US" altLang="zh-CN" dirty="0"/>
                  <a:t>【</a:t>
                </a:r>
                <a:r>
                  <a:rPr lang="zh-CN" altLang="en-US" dirty="0"/>
                  <a:t>手写</a:t>
                </a:r>
                <a:r>
                  <a:rPr lang="en-US" altLang="zh-CN" dirty="0"/>
                  <a:t>u(x1,x2=)=……】</a:t>
                </a:r>
                <a:r>
                  <a:rPr lang="zh-CN" altLang="en-US" dirty="0"/>
                  <a:t>。这种方法算起来会比较复杂，我们一般不用这个方法。</a:t>
                </a:r>
                <a:endParaRPr lang="en-US" altLang="zh-CN" dirty="0"/>
              </a:p>
              <a:p>
                <a:r>
                  <a:rPr lang="zh-CN" altLang="en-US" dirty="0"/>
                  <a:t>第二种是图形法，我们可以利用图形求解。根据刚刚的图像，在消费者最优选择上，无差异曲线和预算线相切，也就是说</a:t>
                </a:r>
                <a:r>
                  <a:rPr lang="en-US" altLang="zh-CN" dirty="0"/>
                  <a:t>MRS=p1/p2</a:t>
                </a:r>
                <a:r>
                  <a:rPr lang="zh-CN" altLang="en-US" dirty="0"/>
                  <a:t>，再和预算约束方程结合就能求出最优解。这也是我们最常使用的方法。</a:t>
                </a:r>
                <a:endParaRPr lang="en-US" altLang="zh-CN" dirty="0"/>
              </a:p>
              <a:p>
                <a:r>
                  <a:rPr lang="zh-CN" altLang="en-US" dirty="0"/>
                  <a:t>最后一种是拉格朗日函数方法，我们通过构造拉格朗日函数，把目标函数和约束函数结合在一起</a:t>
                </a:r>
                <a:r>
                  <a:rPr lang="en-US" altLang="zh-CN" dirty="0"/>
                  <a:t>【</a:t>
                </a:r>
                <a:r>
                  <a:rPr lang="zh-CN" altLang="en-US" dirty="0"/>
                  <a:t>讲的时候在</a:t>
                </a:r>
                <a:r>
                  <a:rPr lang="en-US" altLang="zh-CN" dirty="0"/>
                  <a:t>L=……</a:t>
                </a:r>
                <a:r>
                  <a:rPr lang="zh-CN" altLang="en-US" dirty="0"/>
                  <a:t>方程下划线</a:t>
                </a:r>
                <a:r>
                  <a:rPr lang="en-US" altLang="zh-CN" dirty="0"/>
                  <a:t>】</a:t>
                </a:r>
                <a:r>
                  <a:rPr lang="zh-CN" altLang="en-US" dirty="0"/>
                  <a:t>，这个就是拉格朗日函数了。然后我们分别对</a:t>
                </a:r>
                <a:r>
                  <a:rPr lang="en-US" altLang="zh-CN" dirty="0"/>
                  <a:t>x1</a:t>
                </a:r>
                <a:r>
                  <a:rPr lang="zh-CN" altLang="en-US" dirty="0"/>
                  <a:t>，</a:t>
                </a:r>
                <a:r>
                  <a:rPr lang="en-US" altLang="zh-CN" dirty="0"/>
                  <a:t>x2</a:t>
                </a:r>
                <a:r>
                  <a:rPr lang="zh-CN" altLang="en-US" dirty="0"/>
                  <a:t>，</a:t>
                </a:r>
                <a14:m>
                  <m:oMath xmlns:m="http://schemas.openxmlformats.org/officeDocument/2006/math">
                    <m:r>
                      <a:rPr lang="en-US" altLang="zh-CN" b="0" i="1" dirty="0" smtClean="0">
                        <a:latin typeface="Cambria Math" panose="02040503050406030204" pitchFamily="18" charset="0"/>
                        <a:ea typeface="Cambria Math" panose="02040503050406030204" pitchFamily="18" charset="0"/>
                      </a:rPr>
                      <m:t>𝜆</m:t>
                    </m:r>
                  </m:oMath>
                </a14:m>
                <a:r>
                  <a:rPr lang="zh-CN" altLang="en-US" dirty="0"/>
                  <a:t>求偏导，连立三个方程组，就能得到最优解。</a:t>
                </a:r>
                <a:endParaRPr lang="en-US" altLang="zh-CN" dirty="0"/>
              </a:p>
              <a:p>
                <a:r>
                  <a:rPr lang="zh-CN" altLang="en-US" dirty="0"/>
                  <a:t>其实这三个方法最后得出的结果都是一样的，但是求解思路是不一样的。</a:t>
                </a:r>
                <a:endParaRPr lang="en-US" altLang="zh-CN" dirty="0"/>
              </a:p>
            </p:txBody>
          </p:sp>
        </mc:Choice>
        <mc:Fallback xmlns="">
          <p:sp>
            <p:nvSpPr>
              <p:cNvPr id="3" name="备注占位符 2"/>
              <p:cNvSpPr>
                <a:spLocks noGrp="1"/>
              </p:cNvSpPr>
              <p:nvPr>
                <p:ph type="body" idx="1"/>
              </p:nvPr>
            </p:nvSpPr>
            <p:spPr/>
            <p:txBody>
              <a:bodyPr/>
              <a:lstStyle/>
              <a:p>
                <a:r>
                  <a:rPr lang="zh-CN" altLang="en-US" dirty="0"/>
                  <a:t>最后我们看一下怎么用数学公式的方法求解消费者的最优选择，其实就是如何在预算约束下最大化效用函数的问题</a:t>
                </a:r>
                <a:r>
                  <a:rPr lang="en-US" altLang="zh-CN" dirty="0"/>
                  <a:t>【</a:t>
                </a:r>
                <a:r>
                  <a:rPr lang="zh-CN" altLang="en-US" dirty="0"/>
                  <a:t>讲的公式画横线</a:t>
                </a:r>
                <a:r>
                  <a:rPr lang="en-US" altLang="zh-CN" dirty="0"/>
                  <a:t>】</a:t>
                </a:r>
                <a:r>
                  <a:rPr lang="zh-CN" altLang="en-US" dirty="0"/>
                  <a:t>，这其实变成了一个微积分问题。</a:t>
                </a:r>
                <a:endParaRPr lang="en-US" altLang="zh-CN" dirty="0"/>
              </a:p>
              <a:p>
                <a:r>
                  <a:rPr lang="zh-CN" altLang="en-US" dirty="0"/>
                  <a:t>我们有三种方法解决这个问题。第一种是直接求解法，就是先用约束方程得出其中一个变量的值</a:t>
                </a:r>
                <a:r>
                  <a:rPr lang="en-US" altLang="zh-CN" dirty="0"/>
                  <a:t>【</a:t>
                </a:r>
                <a:r>
                  <a:rPr lang="zh-CN" altLang="en-US" dirty="0"/>
                  <a:t>手写</a:t>
                </a:r>
                <a:r>
                  <a:rPr lang="en-US" altLang="zh-CN" dirty="0"/>
                  <a:t>x2=……】</a:t>
                </a:r>
                <a:r>
                  <a:rPr lang="zh-CN" altLang="en-US" dirty="0"/>
                  <a:t>，然后再代到目标函数中求最值</a:t>
                </a:r>
                <a:r>
                  <a:rPr lang="en-US" altLang="zh-CN" dirty="0"/>
                  <a:t>【</a:t>
                </a:r>
                <a:r>
                  <a:rPr lang="zh-CN" altLang="en-US" dirty="0"/>
                  <a:t>手写</a:t>
                </a:r>
                <a:r>
                  <a:rPr lang="en-US" altLang="zh-CN" dirty="0"/>
                  <a:t>u(x1,x2=)=……】</a:t>
                </a:r>
                <a:r>
                  <a:rPr lang="zh-CN" altLang="en-US" dirty="0"/>
                  <a:t>。这种方法算起来会比较复杂，我们一般不用这个方法。</a:t>
                </a:r>
                <a:endParaRPr lang="en-US" altLang="zh-CN" dirty="0"/>
              </a:p>
              <a:p>
                <a:r>
                  <a:rPr lang="zh-CN" altLang="en-US" dirty="0"/>
                  <a:t>第二种是图形法，我们可以利用图形求解。根据刚刚的图像，在消费者最优选择上，无差异曲线和预算线相切，也就是说</a:t>
                </a:r>
                <a:r>
                  <a:rPr lang="en-US" altLang="zh-CN" dirty="0"/>
                  <a:t>MRS=p1/p2</a:t>
                </a:r>
                <a:r>
                  <a:rPr lang="zh-CN" altLang="en-US" dirty="0"/>
                  <a:t>，再和预算约束方程结合就能求出最优解。这也是我们最常使用的方法。</a:t>
                </a:r>
                <a:endParaRPr lang="en-US" altLang="zh-CN" dirty="0"/>
              </a:p>
              <a:p>
                <a:r>
                  <a:rPr lang="zh-CN" altLang="en-US" dirty="0"/>
                  <a:t>最后一种是拉格朗日函数方法，我们通过构造拉格朗日函数，把目标函数和约束函数结合在一起</a:t>
                </a:r>
                <a:r>
                  <a:rPr lang="en-US" altLang="zh-CN" dirty="0"/>
                  <a:t>【</a:t>
                </a:r>
                <a:r>
                  <a:rPr lang="zh-CN" altLang="en-US" dirty="0"/>
                  <a:t>讲的时候在</a:t>
                </a:r>
                <a:r>
                  <a:rPr lang="en-US" altLang="zh-CN" dirty="0"/>
                  <a:t>L=……</a:t>
                </a:r>
                <a:r>
                  <a:rPr lang="zh-CN" altLang="en-US" dirty="0"/>
                  <a:t>方程下划线</a:t>
                </a:r>
                <a:r>
                  <a:rPr lang="en-US" altLang="zh-CN" dirty="0"/>
                  <a:t>】</a:t>
                </a:r>
                <a:r>
                  <a:rPr lang="zh-CN" altLang="en-US" dirty="0"/>
                  <a:t>，这个就是拉格朗日函数了。然后我们分别对</a:t>
                </a:r>
                <a:r>
                  <a:rPr lang="en-US" altLang="zh-CN" dirty="0"/>
                  <a:t>x1</a:t>
                </a:r>
                <a:r>
                  <a:rPr lang="zh-CN" altLang="en-US" dirty="0"/>
                  <a:t>，</a:t>
                </a:r>
                <a:r>
                  <a:rPr lang="en-US" altLang="zh-CN" dirty="0"/>
                  <a:t>x2</a:t>
                </a:r>
                <a:r>
                  <a:rPr lang="zh-CN" altLang="en-US" dirty="0"/>
                  <a:t>，</a:t>
                </a:r>
                <a:r>
                  <a:rPr lang="en-US" altLang="zh-CN" b="0" i="0" dirty="0">
                    <a:latin typeface="Cambria Math" panose="02040503050406030204" pitchFamily="18" charset="0"/>
                    <a:ea typeface="Cambria Math" panose="02040503050406030204" pitchFamily="18" charset="0"/>
                  </a:rPr>
                  <a:t>𝜆</a:t>
                </a:r>
                <a:r>
                  <a:rPr lang="zh-CN" altLang="en-US" dirty="0"/>
                  <a:t>求偏导，连立三个方程组，就能得到最优解。</a:t>
                </a:r>
                <a:endParaRPr lang="en-US" altLang="zh-CN" dirty="0"/>
              </a:p>
              <a:p>
                <a:r>
                  <a:rPr lang="zh-CN" altLang="en-US" dirty="0"/>
                  <a:t>其实这三个方法最后得出的结果都是一样的，但是求解思路是不一样的。</a:t>
                </a:r>
                <a:endParaRPr lang="en-US" altLang="zh-CN" dirty="0"/>
              </a:p>
            </p:txBody>
          </p:sp>
        </mc:Fallback>
      </mc:AlternateContent>
      <p:sp>
        <p:nvSpPr>
          <p:cNvPr id="4" name="灯片编号占位符 3"/>
          <p:cNvSpPr>
            <a:spLocks noGrp="1"/>
          </p:cNvSpPr>
          <p:nvPr>
            <p:ph type="sldNum" sz="quarter" idx="5"/>
          </p:nvPr>
        </p:nvSpPr>
        <p:spPr/>
        <p:txBody>
          <a:bodyPr/>
          <a:lstStyle/>
          <a:p>
            <a:fld id="{DE4022D9-0ECC-4F63-B711-103D669BBB3C}" type="slidenum">
              <a:rPr lang="zh-CN" altLang="en-US" smtClean="0"/>
              <a:t>23</a:t>
            </a:fld>
            <a:endParaRPr lang="zh-CN" altLang="en-US"/>
          </a:p>
        </p:txBody>
      </p:sp>
    </p:spTree>
    <p:extLst>
      <p:ext uri="{BB962C8B-B14F-4D97-AF65-F5344CB8AC3E}">
        <p14:creationId xmlns:p14="http://schemas.microsoft.com/office/powerpoint/2010/main" val="40869025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那这里是我们本节课的几个重点。</a:t>
            </a:r>
          </a:p>
        </p:txBody>
      </p:sp>
      <p:sp>
        <p:nvSpPr>
          <p:cNvPr id="4" name="灯片编号占位符 3"/>
          <p:cNvSpPr>
            <a:spLocks noGrp="1"/>
          </p:cNvSpPr>
          <p:nvPr>
            <p:ph type="sldNum" sz="quarter" idx="5"/>
          </p:nvPr>
        </p:nvSpPr>
        <p:spPr/>
        <p:txBody>
          <a:bodyPr/>
          <a:lstStyle/>
          <a:p>
            <a:fld id="{DE4022D9-0ECC-4F63-B711-103D669BBB3C}" type="slidenum">
              <a:rPr lang="zh-CN" altLang="en-US" smtClean="0"/>
              <a:t>24</a:t>
            </a:fld>
            <a:endParaRPr lang="zh-CN" altLang="en-US"/>
          </a:p>
        </p:txBody>
      </p:sp>
    </p:spTree>
    <p:extLst>
      <p:ext uri="{BB962C8B-B14F-4D97-AF65-F5344CB8AC3E}">
        <p14:creationId xmlns:p14="http://schemas.microsoft.com/office/powerpoint/2010/main" val="81639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我们下节课再见。</a:t>
            </a:r>
          </a:p>
        </p:txBody>
      </p:sp>
      <p:sp>
        <p:nvSpPr>
          <p:cNvPr id="4" name="灯片编号占位符 3"/>
          <p:cNvSpPr>
            <a:spLocks noGrp="1"/>
          </p:cNvSpPr>
          <p:nvPr>
            <p:ph type="sldNum" sz="quarter" idx="5"/>
          </p:nvPr>
        </p:nvSpPr>
        <p:spPr/>
        <p:txBody>
          <a:bodyPr/>
          <a:lstStyle/>
          <a:p>
            <a:fld id="{DE4022D9-0ECC-4F63-B711-103D669BBB3C}" type="slidenum">
              <a:rPr lang="zh-CN" altLang="en-US" smtClean="0"/>
              <a:t>25</a:t>
            </a:fld>
            <a:endParaRPr lang="zh-CN" altLang="en-US"/>
          </a:p>
        </p:txBody>
      </p:sp>
    </p:spTree>
    <p:extLst>
      <p:ext uri="{BB962C8B-B14F-4D97-AF65-F5344CB8AC3E}">
        <p14:creationId xmlns:p14="http://schemas.microsoft.com/office/powerpoint/2010/main" val="4002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那第一部分我们先讲一下什么是消费者的偏好和效用。我们这节课的重点也是消费者的偏好，也就是说我们探讨的问题是消费者想买什么。</a:t>
            </a:r>
          </a:p>
        </p:txBody>
      </p:sp>
      <p:sp>
        <p:nvSpPr>
          <p:cNvPr id="4" name="灯片编号占位符 3"/>
          <p:cNvSpPr>
            <a:spLocks noGrp="1"/>
          </p:cNvSpPr>
          <p:nvPr>
            <p:ph type="sldNum" sz="quarter" idx="5"/>
          </p:nvPr>
        </p:nvSpPr>
        <p:spPr/>
        <p:txBody>
          <a:bodyPr/>
          <a:lstStyle/>
          <a:p>
            <a:fld id="{DE4022D9-0ECC-4F63-B711-103D669BBB3C}" type="slidenum">
              <a:rPr lang="zh-CN" altLang="en-US" smtClean="0"/>
              <a:t>3</a:t>
            </a:fld>
            <a:endParaRPr lang="zh-CN" altLang="en-US"/>
          </a:p>
        </p:txBody>
      </p:sp>
    </p:spTree>
    <p:extLst>
      <p:ext uri="{BB962C8B-B14F-4D97-AF65-F5344CB8AC3E}">
        <p14:creationId xmlns:p14="http://schemas.microsoft.com/office/powerpoint/2010/main" val="176002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首先我们先来介绍一下什么是消费束：举个例子，比如说小明去苏州中心消费，那她可能会买</a:t>
            </a:r>
            <a:r>
              <a:rPr lang="en-US" altLang="zh-CN" dirty="0"/>
              <a:t>3</a:t>
            </a:r>
            <a:r>
              <a:rPr lang="zh-CN" altLang="en-US" dirty="0"/>
              <a:t>件上衣、</a:t>
            </a:r>
            <a:r>
              <a:rPr lang="en-US" altLang="zh-CN" dirty="0"/>
              <a:t>2</a:t>
            </a:r>
            <a:r>
              <a:rPr lang="zh-CN" altLang="en-US" dirty="0"/>
              <a:t>杯奶茶、</a:t>
            </a:r>
            <a:r>
              <a:rPr lang="en-US" altLang="zh-CN" dirty="0"/>
              <a:t>4</a:t>
            </a:r>
            <a:r>
              <a:rPr lang="zh-CN" altLang="en-US" dirty="0"/>
              <a:t>支口红，她买的这些东西合起来就叫一个消费束。我们把这个消费束写为（</a:t>
            </a:r>
            <a:r>
              <a:rPr lang="en-US" altLang="zh-CN" dirty="0"/>
              <a:t>3</a:t>
            </a:r>
            <a:r>
              <a:rPr lang="zh-CN" altLang="en-US" dirty="0"/>
              <a:t>，</a:t>
            </a:r>
            <a:r>
              <a:rPr lang="en-US" altLang="zh-CN" dirty="0"/>
              <a:t>2</a:t>
            </a:r>
            <a:r>
              <a:rPr lang="zh-CN" altLang="en-US" dirty="0"/>
              <a:t>，</a:t>
            </a:r>
            <a:r>
              <a:rPr lang="en-US" altLang="zh-CN" dirty="0"/>
              <a:t>4</a:t>
            </a:r>
            <a:r>
              <a:rPr lang="zh-CN" altLang="en-US" dirty="0"/>
              <a:t>）</a:t>
            </a:r>
            <a:r>
              <a:rPr lang="en-US" altLang="zh-CN" dirty="0"/>
              <a:t>【</a:t>
            </a:r>
            <a:r>
              <a:rPr lang="zh-CN" altLang="en-US" dirty="0"/>
              <a:t>讲的时候手写</a:t>
            </a:r>
            <a:r>
              <a:rPr lang="en-US" altLang="zh-CN" dirty="0"/>
              <a:t>】</a:t>
            </a:r>
            <a:r>
              <a:rPr lang="zh-CN" altLang="en-US" dirty="0"/>
              <a:t>。当然了，小明也可以买</a:t>
            </a:r>
            <a:r>
              <a:rPr lang="en-US" altLang="zh-CN" dirty="0"/>
              <a:t>4</a:t>
            </a:r>
            <a:r>
              <a:rPr lang="zh-CN" altLang="en-US" dirty="0"/>
              <a:t>条裙子、</a:t>
            </a:r>
            <a:r>
              <a:rPr lang="en-US" altLang="zh-CN" dirty="0"/>
              <a:t>2</a:t>
            </a:r>
            <a:r>
              <a:rPr lang="zh-CN" altLang="en-US" dirty="0"/>
              <a:t>块蛋糕和</a:t>
            </a:r>
            <a:r>
              <a:rPr lang="en-US" altLang="zh-CN" dirty="0"/>
              <a:t>1</a:t>
            </a:r>
            <a:r>
              <a:rPr lang="zh-CN" altLang="en-US" dirty="0"/>
              <a:t>瓶香水，这个就是另外一个消费束了。小明作为消费者，会认为某个消费束要比另一个消费束好，也就是说，消费者对于不同的消费束会有自己的口味或偏好。</a:t>
            </a:r>
            <a:endParaRPr lang="en-US" altLang="zh-CN" dirty="0"/>
          </a:p>
          <a:p>
            <a:endParaRPr lang="en-US" altLang="zh-CN" dirty="0"/>
          </a:p>
          <a:p>
            <a:r>
              <a:rPr lang="zh-CN" altLang="en-US" dirty="0"/>
              <a:t>下面我们说一下后面分析偏好和效用时候的假设，我们假定经济中只有两种商品</a:t>
            </a:r>
            <a:r>
              <a:rPr lang="en-US" altLang="zh-CN" dirty="0"/>
              <a:t>,</a:t>
            </a:r>
            <a:r>
              <a:rPr lang="zh-CN" altLang="en-US" dirty="0"/>
              <a:t>用</a:t>
            </a:r>
            <a:r>
              <a:rPr lang="en-US" altLang="zh-CN" dirty="0"/>
              <a:t>x1</a:t>
            </a:r>
            <a:r>
              <a:rPr lang="zh-CN" altLang="en-US" dirty="0"/>
              <a:t>和</a:t>
            </a:r>
            <a:r>
              <a:rPr lang="en-US" altLang="zh-CN" dirty="0"/>
              <a:t>x2</a:t>
            </a:r>
            <a:r>
              <a:rPr lang="zh-CN" altLang="en-US" dirty="0"/>
              <a:t>表示，那这个假设在这节课和后面的三节课内容中都适用，我们可以记一下。我们做这个假设主要有两个原因，那第一个是肯定是为了方便分析，我们知道经济中有成千上万种商品，</a:t>
            </a:r>
            <a:r>
              <a:rPr lang="en-US" altLang="zh-CN" dirty="0"/>
              <a:t>2</a:t>
            </a:r>
            <a:r>
              <a:rPr lang="zh-CN" altLang="en-US" dirty="0"/>
              <a:t>种商品模型肯定比</a:t>
            </a:r>
            <a:r>
              <a:rPr lang="en-US" altLang="zh-CN" dirty="0"/>
              <a:t>2000</a:t>
            </a:r>
            <a:r>
              <a:rPr lang="zh-CN" altLang="en-US" dirty="0"/>
              <a:t>种商品模型简单得多，而且分析</a:t>
            </a:r>
            <a:r>
              <a:rPr lang="en-US" altLang="zh-CN" dirty="0"/>
              <a:t>2</a:t>
            </a:r>
            <a:r>
              <a:rPr lang="zh-CN" altLang="en-US" dirty="0"/>
              <a:t>中商品模型就可以适用到更多商品的情况；还有一个原因就是可以只分析我们想要分析的那个商品，</a:t>
            </a:r>
            <a:r>
              <a:rPr lang="en-US" altLang="zh-CN" dirty="0"/>
              <a:t>x2</a:t>
            </a:r>
            <a:r>
              <a:rPr lang="zh-CN" altLang="en-US" dirty="0"/>
              <a:t>可以代表其他所有的商品，这样我们也可以用图像的形式把消费束画出来了。第二个假设是消费者是理性的，大家了解一下就行。</a:t>
            </a:r>
            <a:endParaRPr lang="en-US" altLang="zh-CN" dirty="0"/>
          </a:p>
        </p:txBody>
      </p:sp>
      <p:sp>
        <p:nvSpPr>
          <p:cNvPr id="4" name="灯片编号占位符 3"/>
          <p:cNvSpPr>
            <a:spLocks noGrp="1"/>
          </p:cNvSpPr>
          <p:nvPr>
            <p:ph type="sldNum" sz="quarter" idx="5"/>
          </p:nvPr>
        </p:nvSpPr>
        <p:spPr/>
        <p:txBody>
          <a:bodyPr/>
          <a:lstStyle/>
          <a:p>
            <a:fld id="{DE4022D9-0ECC-4F63-B711-103D669BBB3C}" type="slidenum">
              <a:rPr lang="zh-CN" altLang="en-US" smtClean="0"/>
              <a:t>4</a:t>
            </a:fld>
            <a:endParaRPr lang="zh-CN" altLang="en-US"/>
          </a:p>
        </p:txBody>
      </p:sp>
    </p:spTree>
    <p:extLst>
      <p:ext uri="{BB962C8B-B14F-4D97-AF65-F5344CB8AC3E}">
        <p14:creationId xmlns:p14="http://schemas.microsoft.com/office/powerpoint/2010/main" val="390580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我们现在来看一下什么是消费者的偏好关系。现在有两个消费束</a:t>
                </a:r>
                <a:r>
                  <a:rPr lang="en-US" altLang="zh-CN" dirty="0"/>
                  <a:t>X</a:t>
                </a:r>
                <a:r>
                  <a:rPr lang="zh-CN" altLang="en-US" dirty="0"/>
                  <a:t>和</a:t>
                </a:r>
                <a:r>
                  <a:rPr lang="en-US" altLang="zh-CN" dirty="0"/>
                  <a:t>Y</a:t>
                </a:r>
                <a:r>
                  <a:rPr lang="zh-CN" altLang="en-US" dirty="0"/>
                  <a:t>，每个消费束里都是消费者想要的商品。那作为消费者呢，他可以比较这些消费束，然后得出那个消费束更好或者一样好，这个就叫做偏好关系。我们这里举个例子啊，</a:t>
                </a:r>
                <a:r>
                  <a:rPr lang="en-US" altLang="zh-CN" dirty="0"/>
                  <a:t>【</a:t>
                </a:r>
                <a:r>
                  <a:rPr lang="zh-CN" altLang="en-US" dirty="0"/>
                  <a:t>边讲边手写</a:t>
                </a:r>
                <a:r>
                  <a:rPr lang="en-US" altLang="zh-CN" dirty="0"/>
                  <a:t>】</a:t>
                </a:r>
                <a:r>
                  <a:rPr lang="zh-CN" altLang="en-US" dirty="0"/>
                  <a:t>假设有两个商品，草莓和香蕉，消费束</a:t>
                </a:r>
                <a:r>
                  <a:rPr lang="en-US" altLang="zh-CN" dirty="0"/>
                  <a:t>X</a:t>
                </a:r>
                <a:r>
                  <a:rPr lang="zh-CN" altLang="en-US" dirty="0"/>
                  <a:t>是买</a:t>
                </a:r>
                <a:r>
                  <a:rPr lang="en-US" altLang="zh-CN" dirty="0"/>
                  <a:t>4</a:t>
                </a:r>
                <a:r>
                  <a:rPr lang="zh-CN" altLang="en-US" dirty="0"/>
                  <a:t>个草莓和</a:t>
                </a:r>
                <a:r>
                  <a:rPr lang="en-US" altLang="zh-CN" dirty="0"/>
                  <a:t>2</a:t>
                </a:r>
                <a:r>
                  <a:rPr lang="zh-CN" altLang="en-US" dirty="0"/>
                  <a:t>个香蕉（</a:t>
                </a:r>
                <a:r>
                  <a:rPr lang="en-US" altLang="zh-CN" dirty="0"/>
                  <a:t>4</a:t>
                </a:r>
                <a:r>
                  <a:rPr lang="zh-CN" altLang="en-US" dirty="0"/>
                  <a:t>，</a:t>
                </a:r>
                <a:r>
                  <a:rPr lang="en-US" altLang="zh-CN" dirty="0"/>
                  <a:t>2</a:t>
                </a:r>
                <a:r>
                  <a:rPr lang="zh-CN" altLang="en-US" dirty="0"/>
                  <a:t>），消费束</a:t>
                </a:r>
                <a:r>
                  <a:rPr lang="en-US" altLang="zh-CN" dirty="0"/>
                  <a:t>Y</a:t>
                </a:r>
                <a:r>
                  <a:rPr lang="zh-CN" altLang="en-US" dirty="0"/>
                  <a:t>是买</a:t>
                </a:r>
                <a:r>
                  <a:rPr lang="en-US" altLang="zh-CN" dirty="0"/>
                  <a:t>2</a:t>
                </a:r>
                <a:r>
                  <a:rPr lang="zh-CN" altLang="en-US" dirty="0"/>
                  <a:t>个草莓和</a:t>
                </a:r>
                <a:r>
                  <a:rPr lang="en-US" altLang="zh-CN" dirty="0"/>
                  <a:t>4</a:t>
                </a:r>
                <a:r>
                  <a:rPr lang="zh-CN" altLang="en-US" dirty="0"/>
                  <a:t>个香蕉（</a:t>
                </a:r>
                <a:r>
                  <a:rPr lang="en-US" altLang="zh-CN" dirty="0"/>
                  <a:t>2</a:t>
                </a:r>
                <a:r>
                  <a:rPr lang="zh-CN" altLang="en-US" dirty="0"/>
                  <a:t>，</a:t>
                </a:r>
                <a:r>
                  <a:rPr lang="en-US" altLang="zh-CN" dirty="0"/>
                  <a:t>4</a:t>
                </a:r>
                <a:r>
                  <a:rPr lang="zh-CN" altLang="en-US" dirty="0"/>
                  <a:t>）。我们现在来比较这两个消费束，如果小明认为第一个消费束一定比第二个好，他肯定会买</a:t>
                </a:r>
                <a:r>
                  <a:rPr lang="en-US" altLang="zh-CN" dirty="0"/>
                  <a:t>4</a:t>
                </a:r>
                <a:r>
                  <a:rPr lang="zh-CN" altLang="en-US" dirty="0"/>
                  <a:t>个草莓和</a:t>
                </a:r>
                <a:r>
                  <a:rPr lang="en-US" altLang="zh-CN" dirty="0"/>
                  <a:t>2</a:t>
                </a:r>
                <a:r>
                  <a:rPr lang="zh-CN" altLang="en-US" dirty="0"/>
                  <a:t>个香蕉，那这个就叫做严格偏好关系，我们用符号</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oMath>
                </a14:m>
                <a:r>
                  <a:rPr lang="zh-CN" altLang="en-US" dirty="0"/>
                  <a:t>来表示。那如果小明都一样喜欢这两个消费束，这个就叫无差异关系，我们用</a:t>
                </a:r>
                <a14:m>
                  <m:oMath xmlns:m="http://schemas.openxmlformats.org/officeDocument/2006/math">
                    <m:r>
                      <a:rPr lang="en-US" altLang="zh-CN" b="0" i="0" smtClean="0">
                        <a:latin typeface="Cambria Math" panose="02040503050406030204" pitchFamily="18" charset="0"/>
                        <a:ea typeface="思源黑体" panose="020B0400000000000000" pitchFamily="34" charset="-122"/>
                      </a:rPr>
                      <m:t>~</m:t>
                    </m:r>
                  </m:oMath>
                </a14:m>
                <a:r>
                  <a:rPr lang="zh-CN" altLang="en-US" dirty="0"/>
                  <a:t>来表示，那这种情况下他怎么选择呢？小明有选择困难症，他可能会闭着眼睛选，也可能会让朋友帮他选。最后一种是弱偏好关系，我们用</a:t>
                </a:r>
                <a14:m>
                  <m:oMath xmlns:m="http://schemas.openxmlformats.org/officeDocument/2006/math">
                    <m:r>
                      <a:rPr lang="zh-CN" altLang="en-US" b="0" i="1" smtClean="0">
                        <a:latin typeface="Cambria Math" panose="02040503050406030204" pitchFamily="18" charset="0"/>
                        <a:ea typeface="思源黑体" panose="020B0400000000000000" pitchFamily="34" charset="-122"/>
                      </a:rPr>
                      <m:t>⪰</m:t>
                    </m:r>
                  </m:oMath>
                </a14:m>
                <a:r>
                  <a:rPr lang="zh-CN" altLang="en-US" dirty="0"/>
                  <a:t>来表示，这种情况就表示消费者认为</a:t>
                </a:r>
                <a:r>
                  <a:rPr lang="en-US" altLang="zh-CN" dirty="0"/>
                  <a:t>X</a:t>
                </a:r>
                <a:r>
                  <a:rPr lang="zh-CN" altLang="en-US" dirty="0"/>
                  <a:t>优于</a:t>
                </a:r>
                <a:r>
                  <a:rPr lang="en-US" altLang="zh-CN" dirty="0"/>
                  <a:t>Y</a:t>
                </a:r>
                <a:r>
                  <a:rPr lang="zh-CN" altLang="en-US" dirty="0"/>
                  <a:t>或者</a:t>
                </a:r>
                <a:r>
                  <a:rPr lang="en-US" altLang="zh-CN" dirty="0"/>
                  <a:t>X</a:t>
                </a:r>
                <a:r>
                  <a:rPr lang="zh-CN" altLang="en-US" dirty="0"/>
                  <a:t>和</a:t>
                </a:r>
                <a:r>
                  <a:rPr lang="en-US" altLang="zh-CN" dirty="0"/>
                  <a:t>Y</a:t>
                </a:r>
                <a:r>
                  <a:rPr lang="zh-CN" altLang="en-US" dirty="0"/>
                  <a:t>无差异。</a:t>
                </a:r>
                <a:endParaRPr lang="en-US" altLang="zh-CN" dirty="0"/>
              </a:p>
              <a:p>
                <a:r>
                  <a:rPr lang="zh-CN" altLang="en-US" dirty="0"/>
                  <a:t>那通过这三个关系，我们可以得到一些定理，这些从逻辑上都很好理解。如果</a:t>
                </a:r>
                <a:r>
                  <a:rPr lang="en-US" altLang="zh-CN" dirty="0"/>
                  <a:t>X</a:t>
                </a:r>
                <a:r>
                  <a:rPr lang="zh-CN" altLang="en-US" dirty="0"/>
                  <a:t>和</a:t>
                </a:r>
                <a:r>
                  <a:rPr lang="en-US" altLang="zh-CN" dirty="0"/>
                  <a:t>Y</a:t>
                </a:r>
                <a:r>
                  <a:rPr lang="zh-CN" altLang="en-US" dirty="0"/>
                  <a:t>无差异，那</a:t>
                </a:r>
                <a:r>
                  <a:rPr lang="en-US" altLang="zh-CN" dirty="0"/>
                  <a:t>Y</a:t>
                </a:r>
                <a:r>
                  <a:rPr lang="zh-CN" altLang="en-US" dirty="0"/>
                  <a:t>和</a:t>
                </a:r>
                <a:r>
                  <a:rPr lang="en-US" altLang="zh-CN" dirty="0"/>
                  <a:t>X</a:t>
                </a:r>
                <a:r>
                  <a:rPr lang="zh-CN" altLang="en-US" dirty="0"/>
                  <a:t>之间肯定也无差异。如果</a:t>
                </a:r>
                <a:r>
                  <a:rPr lang="en-US" altLang="zh-CN" dirty="0"/>
                  <a:t>X</a:t>
                </a:r>
                <a:r>
                  <a:rPr lang="zh-CN" altLang="en-US" dirty="0"/>
                  <a:t>和</a:t>
                </a:r>
                <a:r>
                  <a:rPr lang="en-US" altLang="zh-CN" dirty="0"/>
                  <a:t>Y</a:t>
                </a:r>
                <a:r>
                  <a:rPr lang="zh-CN" altLang="en-US" dirty="0"/>
                  <a:t>既弱优于</a:t>
                </a:r>
                <a:r>
                  <a:rPr lang="en-US" altLang="zh-CN" dirty="0"/>
                  <a:t>Y</a:t>
                </a:r>
                <a:r>
                  <a:rPr lang="zh-CN" altLang="en-US" dirty="0"/>
                  <a:t>，也弱差于</a:t>
                </a:r>
                <a:r>
                  <a:rPr lang="en-US" altLang="zh-CN" dirty="0"/>
                  <a:t>Y</a:t>
                </a:r>
                <a:r>
                  <a:rPr lang="zh-CN" altLang="en-US" dirty="0"/>
                  <a:t>，那我们取交集，就能得出</a:t>
                </a:r>
                <a:r>
                  <a:rPr lang="en-US" altLang="zh-CN" dirty="0"/>
                  <a:t>X</a:t>
                </a:r>
                <a:r>
                  <a:rPr lang="zh-CN" altLang="en-US" dirty="0"/>
                  <a:t>和</a:t>
                </a:r>
                <a:r>
                  <a:rPr lang="en-US" altLang="zh-CN" dirty="0"/>
                  <a:t>Y</a:t>
                </a:r>
                <a:r>
                  <a:rPr lang="zh-CN" altLang="en-US" dirty="0"/>
                  <a:t>之间其实是无差异的。最后一个，如果</a:t>
                </a:r>
                <a:r>
                  <a:rPr lang="en-US" altLang="zh-CN" dirty="0"/>
                  <a:t>X</a:t>
                </a:r>
                <a:r>
                  <a:rPr lang="zh-CN" altLang="en-US" dirty="0"/>
                  <a:t>和</a:t>
                </a:r>
                <a:r>
                  <a:rPr lang="en-US" altLang="zh-CN" dirty="0"/>
                  <a:t>Y</a:t>
                </a:r>
                <a:r>
                  <a:rPr lang="zh-CN" altLang="en-US" dirty="0"/>
                  <a:t>弱优于</a:t>
                </a:r>
                <a:r>
                  <a:rPr lang="en-US" altLang="zh-CN" dirty="0"/>
                  <a:t>Y</a:t>
                </a:r>
                <a:r>
                  <a:rPr lang="zh-CN" altLang="en-US" dirty="0"/>
                  <a:t>，但不弱差于</a:t>
                </a:r>
                <a:r>
                  <a:rPr lang="en-US" altLang="zh-CN" dirty="0"/>
                  <a:t>Y</a:t>
                </a:r>
                <a:r>
                  <a:rPr lang="zh-CN" altLang="en-US" dirty="0"/>
                  <a:t>，我们能排除</a:t>
                </a:r>
                <a:r>
                  <a:rPr lang="en-US" altLang="zh-CN" dirty="0"/>
                  <a:t>X</a:t>
                </a:r>
                <a:r>
                  <a:rPr lang="zh-CN" altLang="en-US" dirty="0"/>
                  <a:t>和</a:t>
                </a:r>
                <a:r>
                  <a:rPr lang="en-US" altLang="zh-CN" dirty="0"/>
                  <a:t>Y</a:t>
                </a:r>
                <a:r>
                  <a:rPr lang="zh-CN" altLang="en-US" dirty="0"/>
                  <a:t>的无差异关系，也就是</a:t>
                </a:r>
                <a:r>
                  <a:rPr lang="en-US" altLang="zh-CN" dirty="0"/>
                  <a:t>X</a:t>
                </a:r>
                <a:r>
                  <a:rPr lang="zh-CN" altLang="en-US" dirty="0"/>
                  <a:t>是严格优于</a:t>
                </a:r>
                <a:r>
                  <a:rPr lang="en-US" altLang="zh-CN" dirty="0"/>
                  <a:t>Y</a:t>
                </a:r>
                <a:r>
                  <a:rPr lang="zh-CN" altLang="en-US" dirty="0"/>
                  <a:t>的。</a:t>
                </a:r>
                <a:endParaRPr lang="en-US" altLang="zh-CN" dirty="0"/>
              </a:p>
            </p:txBody>
          </p:sp>
        </mc:Choice>
        <mc:Fallback xmlns="">
          <p:sp>
            <p:nvSpPr>
              <p:cNvPr id="3" name="备注占位符 2"/>
              <p:cNvSpPr>
                <a:spLocks noGrp="1"/>
              </p:cNvSpPr>
              <p:nvPr>
                <p:ph type="body" idx="1"/>
              </p:nvPr>
            </p:nvSpPr>
            <p:spPr/>
            <p:txBody>
              <a:bodyPr/>
              <a:lstStyle/>
              <a:p>
                <a:r>
                  <a:rPr lang="zh-CN" altLang="en-US" dirty="0"/>
                  <a:t>我们现在来看一下什么是消费者的偏好关系。现在有两个消费束</a:t>
                </a:r>
                <a:r>
                  <a:rPr lang="en-US" altLang="zh-CN" dirty="0"/>
                  <a:t>X</a:t>
                </a:r>
                <a:r>
                  <a:rPr lang="zh-CN" altLang="en-US" dirty="0"/>
                  <a:t>和</a:t>
                </a:r>
                <a:r>
                  <a:rPr lang="en-US" altLang="zh-CN" dirty="0"/>
                  <a:t>Y</a:t>
                </a:r>
                <a:r>
                  <a:rPr lang="zh-CN" altLang="en-US" dirty="0"/>
                  <a:t>，每个消费束里都是消费者想要的商品。那作为消费者呢，他可以比较这些消费束，然后得出那个消费束更好或者一样好，这个就叫做偏好关系。我们这里举个例子啊，</a:t>
                </a:r>
                <a:r>
                  <a:rPr lang="en-US" altLang="zh-CN" dirty="0"/>
                  <a:t>【</a:t>
                </a:r>
                <a:r>
                  <a:rPr lang="zh-CN" altLang="en-US" dirty="0"/>
                  <a:t>边讲边手写</a:t>
                </a:r>
                <a:r>
                  <a:rPr lang="en-US" altLang="zh-CN" dirty="0"/>
                  <a:t>】</a:t>
                </a:r>
                <a:r>
                  <a:rPr lang="zh-CN" altLang="en-US" dirty="0"/>
                  <a:t>假设有两个商品，草莓和香蕉，消费束</a:t>
                </a:r>
                <a:r>
                  <a:rPr lang="en-US" altLang="zh-CN" dirty="0"/>
                  <a:t>X</a:t>
                </a:r>
                <a:r>
                  <a:rPr lang="zh-CN" altLang="en-US" dirty="0"/>
                  <a:t>是买</a:t>
                </a:r>
                <a:r>
                  <a:rPr lang="en-US" altLang="zh-CN" dirty="0"/>
                  <a:t>4</a:t>
                </a:r>
                <a:r>
                  <a:rPr lang="zh-CN" altLang="en-US" dirty="0"/>
                  <a:t>个草莓和</a:t>
                </a:r>
                <a:r>
                  <a:rPr lang="en-US" altLang="zh-CN" dirty="0"/>
                  <a:t>2</a:t>
                </a:r>
                <a:r>
                  <a:rPr lang="zh-CN" altLang="en-US" dirty="0"/>
                  <a:t>个香蕉（</a:t>
                </a:r>
                <a:r>
                  <a:rPr lang="en-US" altLang="zh-CN" dirty="0"/>
                  <a:t>4</a:t>
                </a:r>
                <a:r>
                  <a:rPr lang="zh-CN" altLang="en-US" dirty="0"/>
                  <a:t>，</a:t>
                </a:r>
                <a:r>
                  <a:rPr lang="en-US" altLang="zh-CN" dirty="0"/>
                  <a:t>2</a:t>
                </a:r>
                <a:r>
                  <a:rPr lang="zh-CN" altLang="en-US" dirty="0"/>
                  <a:t>），消费束</a:t>
                </a:r>
                <a:r>
                  <a:rPr lang="en-US" altLang="zh-CN" dirty="0"/>
                  <a:t>Y</a:t>
                </a:r>
                <a:r>
                  <a:rPr lang="zh-CN" altLang="en-US" dirty="0"/>
                  <a:t>是买</a:t>
                </a:r>
                <a:r>
                  <a:rPr lang="en-US" altLang="zh-CN" dirty="0"/>
                  <a:t>2</a:t>
                </a:r>
                <a:r>
                  <a:rPr lang="zh-CN" altLang="en-US" dirty="0"/>
                  <a:t>个草莓和</a:t>
                </a:r>
                <a:r>
                  <a:rPr lang="en-US" altLang="zh-CN" dirty="0"/>
                  <a:t>4</a:t>
                </a:r>
                <a:r>
                  <a:rPr lang="zh-CN" altLang="en-US" dirty="0"/>
                  <a:t>个香蕉（</a:t>
                </a:r>
                <a:r>
                  <a:rPr lang="en-US" altLang="zh-CN" dirty="0"/>
                  <a:t>2</a:t>
                </a:r>
                <a:r>
                  <a:rPr lang="zh-CN" altLang="en-US" dirty="0"/>
                  <a:t>，</a:t>
                </a:r>
                <a:r>
                  <a:rPr lang="en-US" altLang="zh-CN" dirty="0"/>
                  <a:t>4</a:t>
                </a:r>
                <a:r>
                  <a:rPr lang="zh-CN" altLang="en-US" dirty="0"/>
                  <a:t>）。我们现在来比较这两个消费束，如果小明认为第一个消费束一定比第二个好，他肯定会买</a:t>
                </a:r>
                <a:r>
                  <a:rPr lang="en-US" altLang="zh-CN" dirty="0"/>
                  <a:t>4</a:t>
                </a:r>
                <a:r>
                  <a:rPr lang="zh-CN" altLang="en-US" dirty="0"/>
                  <a:t>个草莓和</a:t>
                </a:r>
                <a:r>
                  <a:rPr lang="en-US" altLang="zh-CN" dirty="0"/>
                  <a:t>2</a:t>
                </a:r>
                <a:r>
                  <a:rPr lang="zh-CN" altLang="en-US" dirty="0"/>
                  <a:t>个香蕉，那这个就叫做严格偏好关系，我们用符号</a:t>
                </a:r>
                <a:r>
                  <a:rPr lang="en-US" altLang="zh-CN" b="0" i="0">
                    <a:latin typeface="Cambria Math" panose="02040503050406030204" pitchFamily="18" charset="0"/>
                    <a:ea typeface="Cambria Math" panose="02040503050406030204" pitchFamily="18" charset="0"/>
                  </a:rPr>
                  <a:t>≻</a:t>
                </a:r>
                <a:r>
                  <a:rPr lang="zh-CN" altLang="en-US" dirty="0"/>
                  <a:t>来表示。那如果小明都一样喜欢这两个消费束，这个就叫无差异关系，我们用</a:t>
                </a:r>
                <a:r>
                  <a:rPr lang="en-US" altLang="zh-CN" b="0" i="0">
                    <a:latin typeface="Cambria Math" panose="02040503050406030204" pitchFamily="18" charset="0"/>
                    <a:ea typeface="思源黑体" panose="020B0400000000000000" pitchFamily="34" charset="-122"/>
                  </a:rPr>
                  <a:t>~</a:t>
                </a:r>
                <a:r>
                  <a:rPr lang="zh-CN" altLang="en-US" dirty="0"/>
                  <a:t>来表示，那这种情况下他怎么选择呢？小明有选择困难症，他可能会闭着眼睛选，也可能会让朋友帮他选。最后一种是弱偏好关系，我们用</a:t>
                </a:r>
                <a:r>
                  <a:rPr lang="zh-CN" altLang="en-US" b="0" i="0">
                    <a:latin typeface="Cambria Math" panose="02040503050406030204" pitchFamily="18" charset="0"/>
                    <a:ea typeface="思源黑体" panose="020B0400000000000000" pitchFamily="34" charset="-122"/>
                  </a:rPr>
                  <a:t>⪰</a:t>
                </a:r>
                <a:r>
                  <a:rPr lang="zh-CN" altLang="en-US" dirty="0"/>
                  <a:t>来表示，这种情况就表示消费者认为</a:t>
                </a:r>
                <a:r>
                  <a:rPr lang="en-US" altLang="zh-CN" dirty="0"/>
                  <a:t>X</a:t>
                </a:r>
                <a:r>
                  <a:rPr lang="zh-CN" altLang="en-US" dirty="0"/>
                  <a:t>优于</a:t>
                </a:r>
                <a:r>
                  <a:rPr lang="en-US" altLang="zh-CN" dirty="0"/>
                  <a:t>Y</a:t>
                </a:r>
                <a:r>
                  <a:rPr lang="zh-CN" altLang="en-US" dirty="0"/>
                  <a:t>或者</a:t>
                </a:r>
                <a:r>
                  <a:rPr lang="en-US" altLang="zh-CN" dirty="0"/>
                  <a:t>X</a:t>
                </a:r>
                <a:r>
                  <a:rPr lang="zh-CN" altLang="en-US" dirty="0"/>
                  <a:t>和</a:t>
                </a:r>
                <a:r>
                  <a:rPr lang="en-US" altLang="zh-CN" dirty="0"/>
                  <a:t>Y</a:t>
                </a:r>
                <a:r>
                  <a:rPr lang="zh-CN" altLang="en-US" dirty="0"/>
                  <a:t>无差异。</a:t>
                </a:r>
                <a:endParaRPr lang="en-US" altLang="zh-CN" dirty="0"/>
              </a:p>
              <a:p>
                <a:r>
                  <a:rPr lang="zh-CN" altLang="en-US" dirty="0"/>
                  <a:t>那通过这三个关系，我们可以得到一些定理，这些从逻辑上都很好理解。如果</a:t>
                </a:r>
                <a:r>
                  <a:rPr lang="en-US" altLang="zh-CN" dirty="0"/>
                  <a:t>X</a:t>
                </a:r>
                <a:r>
                  <a:rPr lang="zh-CN" altLang="en-US" dirty="0"/>
                  <a:t>和</a:t>
                </a:r>
                <a:r>
                  <a:rPr lang="en-US" altLang="zh-CN" dirty="0"/>
                  <a:t>Y</a:t>
                </a:r>
                <a:r>
                  <a:rPr lang="zh-CN" altLang="en-US" dirty="0"/>
                  <a:t>无差异，那</a:t>
                </a:r>
                <a:r>
                  <a:rPr lang="en-US" altLang="zh-CN" dirty="0"/>
                  <a:t>Y</a:t>
                </a:r>
                <a:r>
                  <a:rPr lang="zh-CN" altLang="en-US" dirty="0"/>
                  <a:t>和</a:t>
                </a:r>
                <a:r>
                  <a:rPr lang="en-US" altLang="zh-CN" dirty="0"/>
                  <a:t>X</a:t>
                </a:r>
                <a:r>
                  <a:rPr lang="zh-CN" altLang="en-US" dirty="0"/>
                  <a:t>之间肯定也无差异。如果</a:t>
                </a:r>
                <a:r>
                  <a:rPr lang="en-US" altLang="zh-CN" dirty="0"/>
                  <a:t>X</a:t>
                </a:r>
                <a:r>
                  <a:rPr lang="zh-CN" altLang="en-US" dirty="0"/>
                  <a:t>和</a:t>
                </a:r>
                <a:r>
                  <a:rPr lang="en-US" altLang="zh-CN" dirty="0"/>
                  <a:t>Y</a:t>
                </a:r>
                <a:r>
                  <a:rPr lang="zh-CN" altLang="en-US" dirty="0"/>
                  <a:t>既弱优于</a:t>
                </a:r>
                <a:r>
                  <a:rPr lang="en-US" altLang="zh-CN" dirty="0"/>
                  <a:t>Y</a:t>
                </a:r>
                <a:r>
                  <a:rPr lang="zh-CN" altLang="en-US" dirty="0"/>
                  <a:t>，也弱差于</a:t>
                </a:r>
                <a:r>
                  <a:rPr lang="en-US" altLang="zh-CN" dirty="0"/>
                  <a:t>Y</a:t>
                </a:r>
                <a:r>
                  <a:rPr lang="zh-CN" altLang="en-US" dirty="0"/>
                  <a:t>，那我们取交集，就能得出</a:t>
                </a:r>
                <a:r>
                  <a:rPr lang="en-US" altLang="zh-CN" dirty="0"/>
                  <a:t>X</a:t>
                </a:r>
                <a:r>
                  <a:rPr lang="zh-CN" altLang="en-US" dirty="0"/>
                  <a:t>和</a:t>
                </a:r>
                <a:r>
                  <a:rPr lang="en-US" altLang="zh-CN" dirty="0"/>
                  <a:t>Y</a:t>
                </a:r>
                <a:r>
                  <a:rPr lang="zh-CN" altLang="en-US" dirty="0"/>
                  <a:t>之间其实是无差异的。最后一个，如果</a:t>
                </a:r>
                <a:r>
                  <a:rPr lang="en-US" altLang="zh-CN" dirty="0"/>
                  <a:t>X</a:t>
                </a:r>
                <a:r>
                  <a:rPr lang="zh-CN" altLang="en-US" dirty="0"/>
                  <a:t>和</a:t>
                </a:r>
                <a:r>
                  <a:rPr lang="en-US" altLang="zh-CN" dirty="0"/>
                  <a:t>Y</a:t>
                </a:r>
                <a:r>
                  <a:rPr lang="zh-CN" altLang="en-US" dirty="0"/>
                  <a:t>弱优于</a:t>
                </a:r>
                <a:r>
                  <a:rPr lang="en-US" altLang="zh-CN" dirty="0"/>
                  <a:t>Y</a:t>
                </a:r>
                <a:r>
                  <a:rPr lang="zh-CN" altLang="en-US" dirty="0"/>
                  <a:t>，但不弱差于</a:t>
                </a:r>
                <a:r>
                  <a:rPr lang="en-US" altLang="zh-CN" dirty="0"/>
                  <a:t>Y</a:t>
                </a:r>
                <a:r>
                  <a:rPr lang="zh-CN" altLang="en-US" dirty="0"/>
                  <a:t>，我们能排除</a:t>
                </a:r>
                <a:r>
                  <a:rPr lang="en-US" altLang="zh-CN" dirty="0"/>
                  <a:t>X</a:t>
                </a:r>
                <a:r>
                  <a:rPr lang="zh-CN" altLang="en-US" dirty="0"/>
                  <a:t>和</a:t>
                </a:r>
                <a:r>
                  <a:rPr lang="en-US" altLang="zh-CN" dirty="0"/>
                  <a:t>Y</a:t>
                </a:r>
                <a:r>
                  <a:rPr lang="zh-CN" altLang="en-US" dirty="0"/>
                  <a:t>的无差异关系，也就是</a:t>
                </a:r>
                <a:r>
                  <a:rPr lang="en-US" altLang="zh-CN" dirty="0"/>
                  <a:t>X</a:t>
                </a:r>
                <a:r>
                  <a:rPr lang="zh-CN" altLang="en-US" dirty="0"/>
                  <a:t>是严格优于</a:t>
                </a:r>
                <a:r>
                  <a:rPr lang="en-US" altLang="zh-CN" dirty="0"/>
                  <a:t>Y</a:t>
                </a:r>
                <a:r>
                  <a:rPr lang="zh-CN" altLang="en-US" dirty="0"/>
                  <a:t>的。</a:t>
                </a:r>
                <a:endParaRPr lang="en-US" altLang="zh-CN" dirty="0"/>
              </a:p>
            </p:txBody>
          </p:sp>
        </mc:Fallback>
      </mc:AlternateContent>
      <p:sp>
        <p:nvSpPr>
          <p:cNvPr id="4" name="灯片编号占位符 3"/>
          <p:cNvSpPr>
            <a:spLocks noGrp="1"/>
          </p:cNvSpPr>
          <p:nvPr>
            <p:ph type="sldNum" sz="quarter" idx="5"/>
          </p:nvPr>
        </p:nvSpPr>
        <p:spPr/>
        <p:txBody>
          <a:bodyPr/>
          <a:lstStyle/>
          <a:p>
            <a:fld id="{DE4022D9-0ECC-4F63-B711-103D669BBB3C}" type="slidenum">
              <a:rPr lang="zh-CN" altLang="en-US" smtClean="0"/>
              <a:t>5</a:t>
            </a:fld>
            <a:endParaRPr lang="zh-CN" altLang="en-US"/>
          </a:p>
        </p:txBody>
      </p:sp>
    </p:spTree>
    <p:extLst>
      <p:ext uri="{BB962C8B-B14F-4D97-AF65-F5344CB8AC3E}">
        <p14:creationId xmlns:p14="http://schemas.microsoft.com/office/powerpoint/2010/main" val="1337681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为了描述理性消费者的行为，我们对消费者的偏好关系和无差异关系加一些假定。第一个是完全性，就是对所有的消费束</a:t>
            </a:r>
            <a:r>
              <a:rPr lang="en-US" altLang="zh-CN" dirty="0"/>
              <a:t>X</a:t>
            </a:r>
            <a:r>
              <a:rPr lang="zh-CN" altLang="en-US" dirty="0"/>
              <a:t>和</a:t>
            </a:r>
            <a:r>
              <a:rPr lang="en-US" altLang="zh-CN" dirty="0"/>
              <a:t>Y</a:t>
            </a:r>
            <a:r>
              <a:rPr lang="zh-CN" altLang="en-US" dirty="0"/>
              <a:t>，</a:t>
            </a:r>
            <a:r>
              <a:rPr lang="en-US" altLang="zh-CN" dirty="0"/>
              <a:t>X</a:t>
            </a:r>
            <a:r>
              <a:rPr lang="zh-CN" altLang="en-US" dirty="0"/>
              <a:t>要么严格优于</a:t>
            </a:r>
            <a:r>
              <a:rPr lang="en-US" altLang="zh-CN" dirty="0"/>
              <a:t>Y</a:t>
            </a:r>
            <a:r>
              <a:rPr lang="zh-CN" altLang="en-US" dirty="0"/>
              <a:t>，要么严格劣于</a:t>
            </a:r>
            <a:r>
              <a:rPr lang="en-US" altLang="zh-CN" dirty="0"/>
              <a:t>Y</a:t>
            </a:r>
            <a:r>
              <a:rPr lang="zh-CN" altLang="en-US" dirty="0"/>
              <a:t>，或者</a:t>
            </a:r>
            <a:r>
              <a:rPr lang="en-US" altLang="zh-CN" dirty="0"/>
              <a:t>X</a:t>
            </a:r>
            <a:r>
              <a:rPr lang="zh-CN" altLang="en-US" dirty="0"/>
              <a:t>和</a:t>
            </a:r>
            <a:r>
              <a:rPr lang="en-US" altLang="zh-CN" dirty="0"/>
              <a:t>Y</a:t>
            </a:r>
            <a:r>
              <a:rPr lang="zh-CN" altLang="en-US" dirty="0"/>
              <a:t>无差异。也就是说，消费者要不确定地喜欢其中一个消费束，要不就认为他们一样好，不可以摇摆不定。这个假设要求消费者必须做出选择，或者声明自己在</a:t>
            </a:r>
            <a:r>
              <a:rPr lang="en-US" altLang="zh-CN" dirty="0"/>
              <a:t>X</a:t>
            </a:r>
            <a:r>
              <a:rPr lang="zh-CN" altLang="en-US" dirty="0"/>
              <a:t>和</a:t>
            </a:r>
            <a:r>
              <a:rPr lang="en-US" altLang="zh-CN" dirty="0"/>
              <a:t>Y</a:t>
            </a:r>
            <a:r>
              <a:rPr lang="zh-CN" altLang="en-US" dirty="0"/>
              <a:t>之间无差异。</a:t>
            </a:r>
            <a:endParaRPr lang="en-US" altLang="zh-CN" dirty="0"/>
          </a:p>
          <a:p>
            <a:r>
              <a:rPr lang="zh-CN" altLang="en-US" dirty="0"/>
              <a:t>第二个假定是传递性，它包括四个部分。第一是偏好关系的传递性，什么意思呢，如果</a:t>
            </a:r>
            <a:r>
              <a:rPr lang="en-US" altLang="zh-CN" dirty="0"/>
              <a:t>X</a:t>
            </a:r>
            <a:r>
              <a:rPr lang="zh-CN" altLang="en-US" dirty="0"/>
              <a:t>严格优于</a:t>
            </a:r>
            <a:r>
              <a:rPr lang="en-US" altLang="zh-CN" dirty="0"/>
              <a:t>Y</a:t>
            </a:r>
            <a:r>
              <a:rPr lang="zh-CN" altLang="en-US" dirty="0"/>
              <a:t>而且</a:t>
            </a:r>
            <a:r>
              <a:rPr lang="en-US" altLang="zh-CN" dirty="0"/>
              <a:t>Y</a:t>
            </a:r>
            <a:r>
              <a:rPr lang="zh-CN" altLang="en-US" dirty="0"/>
              <a:t>严格优于</a:t>
            </a:r>
            <a:r>
              <a:rPr lang="en-US" altLang="zh-CN" dirty="0"/>
              <a:t>Z</a:t>
            </a:r>
            <a:r>
              <a:rPr lang="zh-CN" altLang="en-US" dirty="0"/>
              <a:t>，那</a:t>
            </a:r>
            <a:r>
              <a:rPr lang="en-US" altLang="zh-CN" dirty="0"/>
              <a:t>X</a:t>
            </a:r>
            <a:r>
              <a:rPr lang="zh-CN" altLang="en-US" dirty="0"/>
              <a:t>就是严格优于</a:t>
            </a:r>
            <a:r>
              <a:rPr lang="en-US" altLang="zh-CN" dirty="0"/>
              <a:t>Z</a:t>
            </a:r>
            <a:r>
              <a:rPr lang="zh-CN" altLang="en-US" dirty="0"/>
              <a:t>的。第二个是无差异关系的传递性，如果</a:t>
            </a:r>
            <a:r>
              <a:rPr lang="en-US" altLang="zh-CN" dirty="0"/>
              <a:t>X</a:t>
            </a:r>
            <a:r>
              <a:rPr lang="zh-CN" altLang="en-US" dirty="0"/>
              <a:t>和</a:t>
            </a:r>
            <a:r>
              <a:rPr lang="en-US" altLang="zh-CN" dirty="0"/>
              <a:t>Y</a:t>
            </a:r>
            <a:r>
              <a:rPr lang="zh-CN" altLang="en-US" dirty="0"/>
              <a:t>，</a:t>
            </a:r>
            <a:r>
              <a:rPr lang="en-US" altLang="zh-CN" dirty="0"/>
              <a:t>Y</a:t>
            </a:r>
            <a:r>
              <a:rPr lang="zh-CN" altLang="en-US" dirty="0"/>
              <a:t>和</a:t>
            </a:r>
            <a:r>
              <a:rPr lang="en-US" altLang="zh-CN" dirty="0"/>
              <a:t>Z</a:t>
            </a:r>
            <a:r>
              <a:rPr lang="zh-CN" altLang="en-US" dirty="0"/>
              <a:t>之间是无差异的，那</a:t>
            </a:r>
            <a:r>
              <a:rPr lang="en-US" altLang="zh-CN" dirty="0"/>
              <a:t>X</a:t>
            </a:r>
            <a:r>
              <a:rPr lang="zh-CN" altLang="en-US" dirty="0"/>
              <a:t>和</a:t>
            </a:r>
            <a:r>
              <a:rPr lang="en-US" altLang="zh-CN" dirty="0"/>
              <a:t>Z</a:t>
            </a:r>
            <a:r>
              <a:rPr lang="zh-CN" altLang="en-US" dirty="0"/>
              <a:t>之间也是无差异的，其实就是</a:t>
            </a:r>
            <a:r>
              <a:rPr lang="en-US" altLang="zh-CN" dirty="0"/>
              <a:t>XYZ</a:t>
            </a:r>
            <a:r>
              <a:rPr lang="zh-CN" altLang="en-US" dirty="0"/>
              <a:t>三个消费束都是无差异的。后面两个的推理逻辑都是一样的，如果</a:t>
            </a:r>
            <a:r>
              <a:rPr lang="en-US" altLang="zh-CN" dirty="0"/>
              <a:t>X</a:t>
            </a:r>
            <a:r>
              <a:rPr lang="zh-CN" altLang="en-US" dirty="0"/>
              <a:t>严格优于</a:t>
            </a:r>
            <a:r>
              <a:rPr lang="en-US" altLang="zh-CN" dirty="0"/>
              <a:t>Y</a:t>
            </a:r>
            <a:r>
              <a:rPr lang="zh-CN" altLang="en-US" dirty="0"/>
              <a:t>，而且</a:t>
            </a:r>
            <a:r>
              <a:rPr lang="en-US" altLang="zh-CN" dirty="0"/>
              <a:t>Y</a:t>
            </a:r>
            <a:r>
              <a:rPr lang="zh-CN" altLang="en-US" dirty="0"/>
              <a:t>和</a:t>
            </a:r>
            <a:r>
              <a:rPr lang="en-US" altLang="zh-CN" dirty="0"/>
              <a:t>Z</a:t>
            </a:r>
            <a:r>
              <a:rPr lang="zh-CN" altLang="en-US" dirty="0"/>
              <a:t>之间无差异，那</a:t>
            </a:r>
            <a:r>
              <a:rPr lang="en-US" altLang="zh-CN" dirty="0"/>
              <a:t>X</a:t>
            </a:r>
            <a:r>
              <a:rPr lang="zh-CN" altLang="en-US" dirty="0"/>
              <a:t>也严格优于</a:t>
            </a:r>
            <a:r>
              <a:rPr lang="en-US" altLang="zh-CN" dirty="0"/>
              <a:t>Z</a:t>
            </a:r>
            <a:r>
              <a:rPr lang="zh-CN" altLang="en-US" dirty="0"/>
              <a:t>。这一假定其实也排除了非理性的偏好，什么意思呢，就是小明在</a:t>
            </a:r>
            <a:r>
              <a:rPr lang="en-US" altLang="zh-CN" dirty="0"/>
              <a:t>X</a:t>
            </a:r>
            <a:r>
              <a:rPr lang="zh-CN" altLang="en-US" dirty="0"/>
              <a:t>和</a:t>
            </a:r>
            <a:r>
              <a:rPr lang="en-US" altLang="zh-CN" dirty="0"/>
              <a:t>Y</a:t>
            </a:r>
            <a:r>
              <a:rPr lang="zh-CN" altLang="en-US" dirty="0"/>
              <a:t>之间，</a:t>
            </a:r>
            <a:r>
              <a:rPr lang="en-US" altLang="zh-CN" dirty="0"/>
              <a:t>Y</a:t>
            </a:r>
            <a:r>
              <a:rPr lang="zh-CN" altLang="en-US" dirty="0"/>
              <a:t>和</a:t>
            </a:r>
            <a:r>
              <a:rPr lang="en-US" altLang="zh-CN" dirty="0"/>
              <a:t>Z</a:t>
            </a:r>
            <a:r>
              <a:rPr lang="zh-CN" altLang="en-US" dirty="0"/>
              <a:t>之间是无差异的，但在</a:t>
            </a:r>
            <a:r>
              <a:rPr lang="en-US" altLang="zh-CN" dirty="0"/>
              <a:t>X</a:t>
            </a:r>
            <a:r>
              <a:rPr lang="zh-CN" altLang="en-US" dirty="0"/>
              <a:t>和</a:t>
            </a:r>
            <a:r>
              <a:rPr lang="en-US" altLang="zh-CN" dirty="0"/>
              <a:t>Z</a:t>
            </a:r>
            <a:r>
              <a:rPr lang="zh-CN" altLang="en-US" dirty="0"/>
              <a:t>之间小明却喜欢</a:t>
            </a:r>
            <a:r>
              <a:rPr lang="en-US" altLang="zh-CN" dirty="0"/>
              <a:t>X</a:t>
            </a:r>
            <a:r>
              <a:rPr lang="zh-CN" altLang="en-US" dirty="0"/>
              <a:t>，这个就叫做非理性偏好。当然了，在现实世界中，也存在着一些有意思的例外现象，这里我们就不展开讲了。</a:t>
            </a:r>
            <a:endParaRPr lang="en-US" altLang="zh-CN" dirty="0"/>
          </a:p>
        </p:txBody>
      </p:sp>
      <p:sp>
        <p:nvSpPr>
          <p:cNvPr id="4" name="灯片编号占位符 3"/>
          <p:cNvSpPr>
            <a:spLocks noGrp="1"/>
          </p:cNvSpPr>
          <p:nvPr>
            <p:ph type="sldNum" sz="quarter" idx="5"/>
          </p:nvPr>
        </p:nvSpPr>
        <p:spPr/>
        <p:txBody>
          <a:bodyPr/>
          <a:lstStyle/>
          <a:p>
            <a:fld id="{DE4022D9-0ECC-4F63-B711-103D669BBB3C}" type="slidenum">
              <a:rPr lang="zh-CN" altLang="en-US" smtClean="0"/>
              <a:t>6</a:t>
            </a:fld>
            <a:endParaRPr lang="zh-CN" altLang="en-US"/>
          </a:p>
        </p:txBody>
      </p:sp>
    </p:spTree>
    <p:extLst>
      <p:ext uri="{BB962C8B-B14F-4D97-AF65-F5344CB8AC3E}">
        <p14:creationId xmlns:p14="http://schemas.microsoft.com/office/powerpoint/2010/main" val="2204415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有了无差异关系的传递性假设，我们就有了无差异曲线。什么是无差异曲线？无差异曲线是由消费者认为同样好的消费束构成的集合，也就是说，在无差异曲线上，任何的消费束对于消费者来说都是一样好的，只要是在无差异曲线上的消费束，消费者都可以同样接受。无差异曲线在后面的分析中会经常用到的。</a:t>
                </a:r>
                <a:endParaRPr lang="en-US" altLang="zh-CN" dirty="0"/>
              </a:p>
              <a:p>
                <a:r>
                  <a:rPr lang="zh-CN" altLang="en-US" dirty="0"/>
                  <a:t>我们现在来看看怎么画无差异曲线，其实就是把许多个无差异的消费束画在坐标轴上得出的曲线。</a:t>
                </a:r>
                <a:r>
                  <a:rPr lang="en-US" altLang="zh-CN" dirty="0"/>
                  <a:t>【</a:t>
                </a:r>
                <a:r>
                  <a:rPr lang="zh-CN" altLang="en-US" dirty="0"/>
                  <a:t>边讲边手写</a:t>
                </a:r>
                <a:r>
                  <a:rPr lang="en-US" altLang="zh-CN" dirty="0"/>
                  <a:t>】</a:t>
                </a:r>
                <a:r>
                  <a:rPr lang="zh-CN" altLang="en-US" dirty="0"/>
                  <a:t>还是拿草莓</a:t>
                </a:r>
                <a:r>
                  <a:rPr lang="en-US" altLang="zh-CN" dirty="0"/>
                  <a:t>【x】</a:t>
                </a:r>
                <a:r>
                  <a:rPr lang="zh-CN" altLang="en-US" dirty="0"/>
                  <a:t>和香蕉</a:t>
                </a:r>
                <a:r>
                  <a:rPr lang="en-US" altLang="zh-CN" dirty="0"/>
                  <a:t>【y】</a:t>
                </a:r>
                <a:r>
                  <a:rPr lang="zh-CN" altLang="en-US" dirty="0"/>
                  <a:t>举例，小明对于买</a:t>
                </a:r>
                <a:r>
                  <a:rPr lang="en-US" altLang="zh-CN" dirty="0"/>
                  <a:t>4</a:t>
                </a:r>
                <a:r>
                  <a:rPr lang="zh-CN" altLang="en-US" dirty="0"/>
                  <a:t>个草莓</a:t>
                </a:r>
                <a:r>
                  <a:rPr lang="en-US" altLang="zh-CN" dirty="0"/>
                  <a:t>2</a:t>
                </a:r>
                <a:r>
                  <a:rPr lang="zh-CN" altLang="en-US" dirty="0"/>
                  <a:t>个香蕉，和买</a:t>
                </a:r>
                <a:r>
                  <a:rPr lang="en-US" altLang="zh-CN" dirty="0"/>
                  <a:t>2</a:t>
                </a:r>
                <a:r>
                  <a:rPr lang="zh-CN" altLang="en-US" dirty="0"/>
                  <a:t>个草莓</a:t>
                </a:r>
                <a:r>
                  <a:rPr lang="en-US" altLang="zh-CN" dirty="0"/>
                  <a:t>4</a:t>
                </a:r>
                <a:r>
                  <a:rPr lang="zh-CN" altLang="en-US" dirty="0"/>
                  <a:t>个香蕉是无差异的，我们用坐标轴来表示</a:t>
                </a:r>
                <a:r>
                  <a:rPr lang="en-US" altLang="zh-CN" dirty="0"/>
                  <a:t>【</a:t>
                </a:r>
                <a:r>
                  <a:rPr lang="zh-CN" altLang="en-US" dirty="0"/>
                  <a:t>画出两个消费束</a:t>
                </a:r>
                <a:r>
                  <a:rPr lang="en-US" altLang="zh-CN" dirty="0"/>
                  <a:t>】</a:t>
                </a:r>
                <a:r>
                  <a:rPr lang="zh-CN" altLang="en-US" dirty="0"/>
                  <a:t>。既然它们无差异的，那它们肯定在同一条无差异曲线上，我们画一条经过这两个消费束的曲线，这个就是无差异曲线了</a:t>
                </a:r>
                <a:r>
                  <a:rPr lang="en-US" altLang="zh-CN" dirty="0"/>
                  <a:t>【</a:t>
                </a:r>
                <a:r>
                  <a:rPr lang="zh-CN" altLang="en-US" dirty="0"/>
                  <a:t>那其他的消费束，画几个无差异曲线上的点，也是无差异的</a:t>
                </a:r>
                <a:r>
                  <a:rPr lang="en-US" altLang="zh-CN" dirty="0"/>
                  <a:t>】</a:t>
                </a:r>
                <a:r>
                  <a:rPr lang="zh-CN" altLang="en-US" dirty="0"/>
                  <a:t>。</a:t>
                </a:r>
                <a:endParaRPr lang="en-US" altLang="zh-CN" dirty="0"/>
              </a:p>
              <a:p>
                <a:r>
                  <a:rPr lang="zh-CN" altLang="en-US" dirty="0"/>
                  <a:t>这里要注意啊，无差异曲线是永远不可能相交的</a:t>
                </a:r>
                <a:r>
                  <a:rPr lang="en-US" altLang="zh-CN" dirty="0"/>
                  <a:t>【</a:t>
                </a:r>
                <a:r>
                  <a:rPr lang="zh-CN" altLang="en-US" dirty="0"/>
                  <a:t>手写划线表示重点</a:t>
                </a:r>
                <a:r>
                  <a:rPr lang="en-US" altLang="zh-CN" dirty="0"/>
                  <a:t>】</a:t>
                </a:r>
                <a:r>
                  <a:rPr lang="zh-CN" altLang="en-US" dirty="0"/>
                  <a:t>。为什么呢，我们来看右边这张图，假设两条无差异曲线相交了。先分析上面</a:t>
                </a:r>
                <a:r>
                  <a:rPr lang="en-US" altLang="zh-CN" dirty="0"/>
                  <a:t>XY</a:t>
                </a:r>
                <a:r>
                  <a:rPr lang="zh-CN" altLang="en-US" dirty="0"/>
                  <a:t>这条无差异曲线，我们看到</a:t>
                </a:r>
                <a:r>
                  <a:rPr lang="en-US" altLang="zh-CN" dirty="0"/>
                  <a:t>X</a:t>
                </a:r>
                <a:r>
                  <a:rPr lang="zh-CN" altLang="en-US" dirty="0"/>
                  <a:t>和</a:t>
                </a:r>
                <a:r>
                  <a:rPr lang="en-US" altLang="zh-CN" dirty="0"/>
                  <a:t>Y</a:t>
                </a:r>
                <a:r>
                  <a:rPr lang="zh-CN" altLang="en-US" dirty="0"/>
                  <a:t>在同一条无差异曲线上，说明</a:t>
                </a:r>
                <a:r>
                  <a:rPr lang="en-US" altLang="zh-CN" dirty="0"/>
                  <a:t>X</a:t>
                </a:r>
                <a:r>
                  <a:rPr lang="zh-CN" altLang="en-US" dirty="0"/>
                  <a:t>和</a:t>
                </a:r>
                <a:r>
                  <a:rPr lang="en-US" altLang="zh-CN" dirty="0"/>
                  <a:t>Y</a:t>
                </a:r>
                <a:r>
                  <a:rPr lang="zh-CN" altLang="en-US" dirty="0"/>
                  <a:t>是无差异的</a:t>
                </a:r>
                <a:r>
                  <a:rPr lang="en-US" altLang="zh-CN" dirty="0"/>
                  <a:t>【</a:t>
                </a:r>
                <a:r>
                  <a:rPr lang="zh-CN" altLang="en-US" dirty="0"/>
                  <a:t>手写</a:t>
                </a:r>
                <a14:m>
                  <m:oMath xmlns:m="http://schemas.openxmlformats.org/officeDocument/2006/math">
                    <m:r>
                      <m:rPr>
                        <m:sty m:val="p"/>
                      </m:rPr>
                      <a:rPr lang="en-US" altLang="zh-CN" b="0" i="1" dirty="0" smtClean="0">
                        <a:latin typeface="Cambria Math" panose="02040503050406030204" pitchFamily="18" charset="0"/>
                        <a:ea typeface="思源黑体" panose="020B0400000000000000" pitchFamily="34" charset="-122"/>
                      </a:rPr>
                      <m:t>X</m:t>
                    </m:r>
                    <m:r>
                      <a:rPr lang="en-US" altLang="zh-CN" b="0" i="0" smtClean="0">
                        <a:latin typeface="Cambria Math" panose="02040503050406030204" pitchFamily="18" charset="0"/>
                        <a:ea typeface="思源黑体" panose="020B0400000000000000" pitchFamily="34" charset="-122"/>
                      </a:rPr>
                      <m:t>~</m:t>
                    </m:r>
                    <m:r>
                      <m:rPr>
                        <m:sty m:val="p"/>
                      </m:rPr>
                      <a:rPr lang="en-US" altLang="zh-CN" b="0" i="1" smtClean="0">
                        <a:latin typeface="Cambria Math" panose="02040503050406030204" pitchFamily="18" charset="0"/>
                        <a:ea typeface="思源黑体" panose="020B0400000000000000" pitchFamily="34" charset="-122"/>
                      </a:rPr>
                      <m:t>Y</m:t>
                    </m:r>
                    <m:r>
                      <a:rPr lang="en-US" altLang="zh-CN" b="0" i="0" smtClean="0">
                        <a:latin typeface="Cambria Math" panose="02040503050406030204" pitchFamily="18" charset="0"/>
                        <a:ea typeface="思源黑体" panose="020B0400000000000000" pitchFamily="34" charset="-122"/>
                      </a:rPr>
                      <m:t>】</m:t>
                    </m:r>
                  </m:oMath>
                </a14:m>
                <a:r>
                  <a:rPr lang="zh-CN" altLang="en-US" dirty="0"/>
                  <a:t>；再看</a:t>
                </a:r>
                <a:r>
                  <a:rPr lang="en-US" altLang="zh-CN" dirty="0"/>
                  <a:t>XZ</a:t>
                </a:r>
                <a:r>
                  <a:rPr lang="zh-CN" altLang="en-US" dirty="0"/>
                  <a:t>这条无差异曲线，</a:t>
                </a:r>
                <a:r>
                  <a:rPr lang="en-US" altLang="zh-CN" dirty="0"/>
                  <a:t>X</a:t>
                </a:r>
                <a:r>
                  <a:rPr lang="zh-CN" altLang="en-US" dirty="0"/>
                  <a:t>和</a:t>
                </a:r>
                <a:r>
                  <a:rPr lang="en-US" altLang="zh-CN" dirty="0"/>
                  <a:t>Z</a:t>
                </a:r>
                <a:r>
                  <a:rPr lang="zh-CN" altLang="en-US" dirty="0"/>
                  <a:t>也在同一条无差异曲线上，那</a:t>
                </a:r>
                <a:r>
                  <a:rPr lang="en-US" altLang="zh-CN" dirty="0"/>
                  <a:t>X</a:t>
                </a:r>
                <a:r>
                  <a:rPr lang="zh-CN" altLang="en-US" dirty="0"/>
                  <a:t>和</a:t>
                </a:r>
                <a:r>
                  <a:rPr lang="en-US" altLang="zh-CN" dirty="0"/>
                  <a:t>Z</a:t>
                </a:r>
                <a:r>
                  <a:rPr lang="zh-CN" altLang="en-US" dirty="0"/>
                  <a:t>之间也是无差异的</a:t>
                </a:r>
                <a:r>
                  <a:rPr lang="en-US" altLang="zh-CN" dirty="0"/>
                  <a:t>【</a:t>
                </a:r>
                <a:r>
                  <a:rPr lang="zh-CN" altLang="en-US" dirty="0"/>
                  <a:t>手写</a:t>
                </a:r>
                <a14:m>
                  <m:oMath xmlns:m="http://schemas.openxmlformats.org/officeDocument/2006/math">
                    <m:r>
                      <m:rPr>
                        <m:sty m:val="p"/>
                      </m:rPr>
                      <a:rPr lang="en-US" altLang="zh-CN" b="0" i="1" dirty="0" smtClean="0">
                        <a:latin typeface="Cambria Math" panose="02040503050406030204" pitchFamily="18" charset="0"/>
                        <a:ea typeface="思源黑体" panose="020B0400000000000000" pitchFamily="34" charset="-122"/>
                      </a:rPr>
                      <m:t>X</m:t>
                    </m:r>
                    <m:r>
                      <a:rPr lang="en-US" altLang="zh-CN" b="0" i="0" smtClean="0">
                        <a:latin typeface="Cambria Math" panose="02040503050406030204" pitchFamily="18" charset="0"/>
                        <a:ea typeface="思源黑体" panose="020B0400000000000000" pitchFamily="34" charset="-122"/>
                      </a:rPr>
                      <m:t>~</m:t>
                    </m:r>
                    <m:r>
                      <m:rPr>
                        <m:sty m:val="p"/>
                      </m:rPr>
                      <a:rPr lang="en-US" altLang="zh-CN" b="0" i="1" smtClean="0">
                        <a:latin typeface="Cambria Math" panose="02040503050406030204" pitchFamily="18" charset="0"/>
                        <a:ea typeface="思源黑体" panose="020B0400000000000000" pitchFamily="34" charset="-122"/>
                      </a:rPr>
                      <m:t>Z</m:t>
                    </m:r>
                    <m:r>
                      <a:rPr lang="en-US" altLang="zh-CN" b="0" i="0" smtClean="0">
                        <a:latin typeface="Cambria Math" panose="02040503050406030204" pitchFamily="18" charset="0"/>
                        <a:ea typeface="思源黑体" panose="020B0400000000000000" pitchFamily="34" charset="-122"/>
                      </a:rPr>
                      <m:t>】</m:t>
                    </m:r>
                  </m:oMath>
                </a14:m>
                <a:r>
                  <a:rPr lang="zh-CN" altLang="en-US" dirty="0"/>
                  <a:t>。那通过无差异关系的传递性，我们知道</a:t>
                </a:r>
                <a:r>
                  <a:rPr lang="en-US" altLang="zh-CN" dirty="0"/>
                  <a:t>Z</a:t>
                </a:r>
                <a:r>
                  <a:rPr lang="zh-CN" altLang="en-US" dirty="0"/>
                  <a:t>和</a:t>
                </a:r>
                <a:r>
                  <a:rPr lang="en-US" altLang="zh-CN" dirty="0"/>
                  <a:t>Y</a:t>
                </a:r>
                <a:r>
                  <a:rPr lang="zh-CN" altLang="en-US" dirty="0"/>
                  <a:t>应该也是无差异的</a:t>
                </a:r>
                <a:r>
                  <a:rPr lang="en-US" altLang="zh-CN" dirty="0"/>
                  <a:t>【</a:t>
                </a:r>
                <a:r>
                  <a:rPr lang="zh-CN" altLang="en-US" dirty="0"/>
                  <a:t>手写</a:t>
                </a:r>
                <a14:m>
                  <m:oMath xmlns:m="http://schemas.openxmlformats.org/officeDocument/2006/math">
                    <m:r>
                      <m:rPr>
                        <m:sty m:val="p"/>
                      </m:rPr>
                      <a:rPr lang="en-US" altLang="zh-CN" b="0" i="1" dirty="0">
                        <a:latin typeface="Cambria Math" panose="02040503050406030204" pitchFamily="18" charset="0"/>
                        <a:ea typeface="思源黑体" panose="020B0400000000000000" pitchFamily="34" charset="-122"/>
                      </a:rPr>
                      <m:t>Z</m:t>
                    </m:r>
                    <m:r>
                      <a:rPr lang="en-US" altLang="zh-CN" b="0" i="0" smtClean="0">
                        <a:latin typeface="Cambria Math" panose="02040503050406030204" pitchFamily="18" charset="0"/>
                        <a:ea typeface="思源黑体" panose="020B0400000000000000" pitchFamily="34" charset="-122"/>
                      </a:rPr>
                      <m:t>~</m:t>
                    </m:r>
                    <m:r>
                      <m:rPr>
                        <m:sty m:val="p"/>
                      </m:rPr>
                      <a:rPr lang="en-US" altLang="zh-CN" b="0" i="1" smtClean="0">
                        <a:latin typeface="Cambria Math" panose="02040503050406030204" pitchFamily="18" charset="0"/>
                        <a:ea typeface="思源黑体" panose="020B0400000000000000" pitchFamily="34" charset="-122"/>
                      </a:rPr>
                      <m:t>Y</m:t>
                    </m:r>
                    <m:r>
                      <a:rPr lang="en-US" altLang="zh-CN" b="0" i="0" smtClean="0">
                        <a:latin typeface="Cambria Math" panose="02040503050406030204" pitchFamily="18" charset="0"/>
                        <a:ea typeface="思源黑体" panose="020B0400000000000000" pitchFamily="34" charset="-122"/>
                      </a:rPr>
                      <m:t>】</m:t>
                    </m:r>
                  </m:oMath>
                </a14:m>
                <a:r>
                  <a:rPr lang="zh-CN" altLang="en-US" dirty="0"/>
                  <a:t>，但是我们看这张图，</a:t>
                </a:r>
                <a:r>
                  <a:rPr lang="en-US" altLang="zh-CN" dirty="0"/>
                  <a:t>【</a:t>
                </a:r>
                <a:r>
                  <a:rPr lang="zh-CN" altLang="en-US" dirty="0"/>
                  <a:t>画出对应的横线到坐标轴</a:t>
                </a:r>
                <a:r>
                  <a:rPr lang="en-US" altLang="zh-CN" dirty="0"/>
                  <a:t>】</a:t>
                </a:r>
                <a:r>
                  <a:rPr lang="zh-CN" altLang="en-US" dirty="0"/>
                  <a:t>，</a:t>
                </a:r>
                <a:r>
                  <a:rPr lang="en-US" altLang="zh-CN" dirty="0"/>
                  <a:t>Y</a:t>
                </a:r>
                <a:r>
                  <a:rPr lang="zh-CN" altLang="en-US" dirty="0"/>
                  <a:t>应该是严格优于</a:t>
                </a:r>
                <a:r>
                  <a:rPr lang="en-US" altLang="zh-CN" dirty="0"/>
                  <a:t>Z</a:t>
                </a:r>
                <a:r>
                  <a:rPr lang="zh-CN" altLang="en-US" dirty="0"/>
                  <a:t>的，这样就互相矛盾了。所以无差异曲线永远不相交。</a:t>
                </a:r>
                <a:endParaRPr lang="en-US" altLang="zh-CN" dirty="0"/>
              </a:p>
            </p:txBody>
          </p:sp>
        </mc:Choice>
        <mc:Fallback xmlns="">
          <p:sp>
            <p:nvSpPr>
              <p:cNvPr id="3" name="备注占位符 2"/>
              <p:cNvSpPr>
                <a:spLocks noGrp="1"/>
              </p:cNvSpPr>
              <p:nvPr>
                <p:ph type="body" idx="1"/>
              </p:nvPr>
            </p:nvSpPr>
            <p:spPr/>
            <p:txBody>
              <a:bodyPr/>
              <a:lstStyle/>
              <a:p>
                <a:r>
                  <a:rPr lang="zh-CN" altLang="en-US" dirty="0"/>
                  <a:t>有了无差异关系的传递性假设，我们就有了无差异曲线。什么是无差异曲线？无差异曲线是由消费者认为同样好的消费束构成的集合，也就是说，在无差异曲线上，任何的消费束对于消费者来说都是一样好的，只要是在无差异曲线上的消费束，消费者都可以同样接受。无差异曲线在后面的分析中会经常用到的。</a:t>
                </a:r>
                <a:endParaRPr lang="en-US" altLang="zh-CN" dirty="0"/>
              </a:p>
              <a:p>
                <a:r>
                  <a:rPr lang="zh-CN" altLang="en-US" dirty="0"/>
                  <a:t>我们现在来看看怎么画无差异曲线，其实就是把许多个无差异的消费束画在坐标轴上得出的曲线。</a:t>
                </a:r>
                <a:r>
                  <a:rPr lang="en-US" altLang="zh-CN" dirty="0"/>
                  <a:t>【</a:t>
                </a:r>
                <a:r>
                  <a:rPr lang="zh-CN" altLang="en-US" dirty="0"/>
                  <a:t>边讲边手写</a:t>
                </a:r>
                <a:r>
                  <a:rPr lang="en-US" altLang="zh-CN" dirty="0"/>
                  <a:t>】</a:t>
                </a:r>
                <a:r>
                  <a:rPr lang="zh-CN" altLang="en-US" dirty="0"/>
                  <a:t>还是拿草莓</a:t>
                </a:r>
                <a:r>
                  <a:rPr lang="en-US" altLang="zh-CN" dirty="0"/>
                  <a:t>【x】</a:t>
                </a:r>
                <a:r>
                  <a:rPr lang="zh-CN" altLang="en-US" dirty="0"/>
                  <a:t>和香蕉</a:t>
                </a:r>
                <a:r>
                  <a:rPr lang="en-US" altLang="zh-CN" dirty="0"/>
                  <a:t>【y】</a:t>
                </a:r>
                <a:r>
                  <a:rPr lang="zh-CN" altLang="en-US" dirty="0"/>
                  <a:t>举例，小明对于买</a:t>
                </a:r>
                <a:r>
                  <a:rPr lang="en-US" altLang="zh-CN" dirty="0"/>
                  <a:t>4</a:t>
                </a:r>
                <a:r>
                  <a:rPr lang="zh-CN" altLang="en-US" dirty="0"/>
                  <a:t>个草莓</a:t>
                </a:r>
                <a:r>
                  <a:rPr lang="en-US" altLang="zh-CN" dirty="0"/>
                  <a:t>2</a:t>
                </a:r>
                <a:r>
                  <a:rPr lang="zh-CN" altLang="en-US" dirty="0"/>
                  <a:t>个香蕉，和买</a:t>
                </a:r>
                <a:r>
                  <a:rPr lang="en-US" altLang="zh-CN" dirty="0"/>
                  <a:t>2</a:t>
                </a:r>
                <a:r>
                  <a:rPr lang="zh-CN" altLang="en-US" dirty="0"/>
                  <a:t>个草莓</a:t>
                </a:r>
                <a:r>
                  <a:rPr lang="en-US" altLang="zh-CN" dirty="0"/>
                  <a:t>4</a:t>
                </a:r>
                <a:r>
                  <a:rPr lang="zh-CN" altLang="en-US" dirty="0"/>
                  <a:t>个香蕉是无差异的，我们用坐标轴来表示</a:t>
                </a:r>
                <a:r>
                  <a:rPr lang="en-US" altLang="zh-CN" dirty="0"/>
                  <a:t>【</a:t>
                </a:r>
                <a:r>
                  <a:rPr lang="zh-CN" altLang="en-US" dirty="0"/>
                  <a:t>画出两个消费束</a:t>
                </a:r>
                <a:r>
                  <a:rPr lang="en-US" altLang="zh-CN" dirty="0"/>
                  <a:t>】</a:t>
                </a:r>
                <a:r>
                  <a:rPr lang="zh-CN" altLang="en-US" dirty="0"/>
                  <a:t>。既然它们无差异的，那它们肯定在同一条无差异曲线上，我们画一条经过这两个消费束的曲线，这个就是无差异曲线了</a:t>
                </a:r>
                <a:r>
                  <a:rPr lang="en-US" altLang="zh-CN" dirty="0"/>
                  <a:t>【</a:t>
                </a:r>
                <a:r>
                  <a:rPr lang="zh-CN" altLang="en-US" dirty="0"/>
                  <a:t>那其他的消费束，画几个无差异曲线上的点，也是无差异的</a:t>
                </a:r>
                <a:r>
                  <a:rPr lang="en-US" altLang="zh-CN" dirty="0"/>
                  <a:t>】</a:t>
                </a:r>
                <a:r>
                  <a:rPr lang="zh-CN" altLang="en-US" dirty="0"/>
                  <a:t>。</a:t>
                </a:r>
                <a:endParaRPr lang="en-US" altLang="zh-CN" dirty="0"/>
              </a:p>
              <a:p>
                <a:r>
                  <a:rPr lang="zh-CN" altLang="en-US" dirty="0"/>
                  <a:t>这里要注意啊，无差异曲线是永远不可能相交的</a:t>
                </a:r>
                <a:r>
                  <a:rPr lang="en-US" altLang="zh-CN" dirty="0"/>
                  <a:t>【</a:t>
                </a:r>
                <a:r>
                  <a:rPr lang="zh-CN" altLang="en-US" dirty="0"/>
                  <a:t>手写划线表示重点</a:t>
                </a:r>
                <a:r>
                  <a:rPr lang="en-US" altLang="zh-CN" dirty="0"/>
                  <a:t>】</a:t>
                </a:r>
                <a:r>
                  <a:rPr lang="zh-CN" altLang="en-US" dirty="0"/>
                  <a:t>。为什么呢，我们来看右边这张图，假设两条无差异曲线相交了。先分析上面</a:t>
                </a:r>
                <a:r>
                  <a:rPr lang="en-US" altLang="zh-CN" dirty="0"/>
                  <a:t>XY</a:t>
                </a:r>
                <a:r>
                  <a:rPr lang="zh-CN" altLang="en-US" dirty="0"/>
                  <a:t>这条无差异曲线，我们看到</a:t>
                </a:r>
                <a:r>
                  <a:rPr lang="en-US" altLang="zh-CN" dirty="0"/>
                  <a:t>X</a:t>
                </a:r>
                <a:r>
                  <a:rPr lang="zh-CN" altLang="en-US" dirty="0"/>
                  <a:t>和</a:t>
                </a:r>
                <a:r>
                  <a:rPr lang="en-US" altLang="zh-CN" dirty="0"/>
                  <a:t>Y</a:t>
                </a:r>
                <a:r>
                  <a:rPr lang="zh-CN" altLang="en-US" dirty="0"/>
                  <a:t>在同一条无差异曲线上，说明</a:t>
                </a:r>
                <a:r>
                  <a:rPr lang="en-US" altLang="zh-CN" dirty="0"/>
                  <a:t>X</a:t>
                </a:r>
                <a:r>
                  <a:rPr lang="zh-CN" altLang="en-US" dirty="0"/>
                  <a:t>和</a:t>
                </a:r>
                <a:r>
                  <a:rPr lang="en-US" altLang="zh-CN" dirty="0"/>
                  <a:t>Y</a:t>
                </a:r>
                <a:r>
                  <a:rPr lang="zh-CN" altLang="en-US" dirty="0"/>
                  <a:t>是无差异的</a:t>
                </a:r>
                <a:r>
                  <a:rPr lang="en-US" altLang="zh-CN" dirty="0"/>
                  <a:t>【</a:t>
                </a:r>
                <a:r>
                  <a:rPr lang="zh-CN" altLang="en-US" dirty="0"/>
                  <a:t>手写</a:t>
                </a:r>
                <a:r>
                  <a:rPr lang="en-US" altLang="zh-CN" b="0" i="0" dirty="0">
                    <a:latin typeface="Cambria Math" panose="02040503050406030204" pitchFamily="18" charset="0"/>
                    <a:ea typeface="思源黑体" panose="020B0400000000000000" pitchFamily="34" charset="-122"/>
                  </a:rPr>
                  <a:t>X</a:t>
                </a:r>
                <a:r>
                  <a:rPr lang="en-US" altLang="zh-CN" b="0" i="0">
                    <a:latin typeface="Cambria Math" panose="02040503050406030204" pitchFamily="18" charset="0"/>
                    <a:ea typeface="思源黑体" panose="020B0400000000000000" pitchFamily="34" charset="-122"/>
                  </a:rPr>
                  <a:t>~Y】</a:t>
                </a:r>
                <a:r>
                  <a:rPr lang="zh-CN" altLang="en-US" dirty="0"/>
                  <a:t>；再看</a:t>
                </a:r>
                <a:r>
                  <a:rPr lang="en-US" altLang="zh-CN" dirty="0"/>
                  <a:t>XZ</a:t>
                </a:r>
                <a:r>
                  <a:rPr lang="zh-CN" altLang="en-US" dirty="0"/>
                  <a:t>这条无差异曲线，</a:t>
                </a:r>
                <a:r>
                  <a:rPr lang="en-US" altLang="zh-CN" dirty="0"/>
                  <a:t>X</a:t>
                </a:r>
                <a:r>
                  <a:rPr lang="zh-CN" altLang="en-US" dirty="0"/>
                  <a:t>和</a:t>
                </a:r>
                <a:r>
                  <a:rPr lang="en-US" altLang="zh-CN" dirty="0"/>
                  <a:t>Z</a:t>
                </a:r>
                <a:r>
                  <a:rPr lang="zh-CN" altLang="en-US" dirty="0"/>
                  <a:t>也在同一条无差异曲线上，那</a:t>
                </a:r>
                <a:r>
                  <a:rPr lang="en-US" altLang="zh-CN" dirty="0"/>
                  <a:t>X</a:t>
                </a:r>
                <a:r>
                  <a:rPr lang="zh-CN" altLang="en-US" dirty="0"/>
                  <a:t>和</a:t>
                </a:r>
                <a:r>
                  <a:rPr lang="en-US" altLang="zh-CN" dirty="0"/>
                  <a:t>Z</a:t>
                </a:r>
                <a:r>
                  <a:rPr lang="zh-CN" altLang="en-US" dirty="0"/>
                  <a:t>之间也是无差异的</a:t>
                </a:r>
                <a:r>
                  <a:rPr lang="en-US" altLang="zh-CN" dirty="0"/>
                  <a:t>【</a:t>
                </a:r>
                <a:r>
                  <a:rPr lang="zh-CN" altLang="en-US" dirty="0"/>
                  <a:t>手写</a:t>
                </a:r>
                <a:r>
                  <a:rPr lang="en-US" altLang="zh-CN" b="0" i="0" dirty="0">
                    <a:latin typeface="Cambria Math" panose="02040503050406030204" pitchFamily="18" charset="0"/>
                    <a:ea typeface="思源黑体" panose="020B0400000000000000" pitchFamily="34" charset="-122"/>
                  </a:rPr>
                  <a:t>X</a:t>
                </a:r>
                <a:r>
                  <a:rPr lang="en-US" altLang="zh-CN" b="0" i="0">
                    <a:latin typeface="Cambria Math" panose="02040503050406030204" pitchFamily="18" charset="0"/>
                    <a:ea typeface="思源黑体" panose="020B0400000000000000" pitchFamily="34" charset="-122"/>
                  </a:rPr>
                  <a:t>~Z】</a:t>
                </a:r>
                <a:r>
                  <a:rPr lang="zh-CN" altLang="en-US" dirty="0"/>
                  <a:t>。那通过无差异关系的传递性，我们知道</a:t>
                </a:r>
                <a:r>
                  <a:rPr lang="en-US" altLang="zh-CN" dirty="0"/>
                  <a:t>Z</a:t>
                </a:r>
                <a:r>
                  <a:rPr lang="zh-CN" altLang="en-US" dirty="0"/>
                  <a:t>和</a:t>
                </a:r>
                <a:r>
                  <a:rPr lang="en-US" altLang="zh-CN" dirty="0"/>
                  <a:t>Y</a:t>
                </a:r>
                <a:r>
                  <a:rPr lang="zh-CN" altLang="en-US" dirty="0"/>
                  <a:t>应该也是无差异的</a:t>
                </a:r>
                <a:r>
                  <a:rPr lang="en-US" altLang="zh-CN" dirty="0"/>
                  <a:t>【</a:t>
                </a:r>
                <a:r>
                  <a:rPr lang="zh-CN" altLang="en-US" dirty="0"/>
                  <a:t>手写</a:t>
                </a:r>
                <a:r>
                  <a:rPr lang="en-US" altLang="zh-CN" b="0" i="0" dirty="0">
                    <a:latin typeface="Cambria Math" panose="02040503050406030204" pitchFamily="18" charset="0"/>
                    <a:ea typeface="思源黑体" panose="020B0400000000000000" pitchFamily="34" charset="-122"/>
                  </a:rPr>
                  <a:t>Z</a:t>
                </a:r>
                <a:r>
                  <a:rPr lang="en-US" altLang="zh-CN" b="0" i="0">
                    <a:latin typeface="Cambria Math" panose="02040503050406030204" pitchFamily="18" charset="0"/>
                    <a:ea typeface="思源黑体" panose="020B0400000000000000" pitchFamily="34" charset="-122"/>
                  </a:rPr>
                  <a:t>~Y】</a:t>
                </a:r>
                <a:r>
                  <a:rPr lang="zh-CN" altLang="en-US" dirty="0"/>
                  <a:t>，但是我们看这张图，</a:t>
                </a:r>
                <a:r>
                  <a:rPr lang="en-US" altLang="zh-CN" dirty="0"/>
                  <a:t>【</a:t>
                </a:r>
                <a:r>
                  <a:rPr lang="zh-CN" altLang="en-US" dirty="0"/>
                  <a:t>画出对应的横线到坐标轴</a:t>
                </a:r>
                <a:r>
                  <a:rPr lang="en-US" altLang="zh-CN" dirty="0"/>
                  <a:t>】</a:t>
                </a:r>
                <a:r>
                  <a:rPr lang="zh-CN" altLang="en-US" dirty="0"/>
                  <a:t>，</a:t>
                </a:r>
                <a:r>
                  <a:rPr lang="en-US" altLang="zh-CN" dirty="0"/>
                  <a:t>Y</a:t>
                </a:r>
                <a:r>
                  <a:rPr lang="zh-CN" altLang="en-US" dirty="0"/>
                  <a:t>应该是严格优于</a:t>
                </a:r>
                <a:r>
                  <a:rPr lang="en-US" altLang="zh-CN" dirty="0"/>
                  <a:t>Z</a:t>
                </a:r>
                <a:r>
                  <a:rPr lang="zh-CN" altLang="en-US" dirty="0"/>
                  <a:t>的，这样就互相矛盾了。所以无差异曲线永远不相交。</a:t>
                </a:r>
                <a:endParaRPr lang="en-US" altLang="zh-CN" dirty="0"/>
              </a:p>
            </p:txBody>
          </p:sp>
        </mc:Fallback>
      </mc:AlternateContent>
      <p:sp>
        <p:nvSpPr>
          <p:cNvPr id="4" name="灯片编号占位符 3"/>
          <p:cNvSpPr>
            <a:spLocks noGrp="1"/>
          </p:cNvSpPr>
          <p:nvPr>
            <p:ph type="sldNum" sz="quarter" idx="5"/>
          </p:nvPr>
        </p:nvSpPr>
        <p:spPr/>
        <p:txBody>
          <a:bodyPr/>
          <a:lstStyle/>
          <a:p>
            <a:fld id="{DE4022D9-0ECC-4F63-B711-103D669BBB3C}" type="slidenum">
              <a:rPr lang="zh-CN" altLang="en-US" smtClean="0"/>
              <a:t>7</a:t>
            </a:fld>
            <a:endParaRPr lang="zh-CN" altLang="en-US"/>
          </a:p>
        </p:txBody>
      </p:sp>
    </p:spTree>
    <p:extLst>
      <p:ext uri="{BB962C8B-B14F-4D97-AF65-F5344CB8AC3E}">
        <p14:creationId xmlns:p14="http://schemas.microsoft.com/office/powerpoint/2010/main" val="881321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第三个假定是偏好具有单调性。我们假定所有的商品都是消费者想要的东西，就是说，消费者认为这些商品数量越多越好，多多益善。用符号来解释一下，假设有两个消费束</a:t>
            </a:r>
            <a:r>
              <a:rPr lang="en-US" altLang="zh-CN" dirty="0"/>
              <a:t>X</a:t>
            </a:r>
            <a:r>
              <a:rPr lang="zh-CN" altLang="en-US" dirty="0"/>
              <a:t>和</a:t>
            </a:r>
            <a:r>
              <a:rPr lang="en-US" altLang="zh-CN" dirty="0"/>
              <a:t>Y</a:t>
            </a:r>
            <a:r>
              <a:rPr lang="zh-CN" altLang="en-US" dirty="0"/>
              <a:t>，如果</a:t>
            </a:r>
            <a:r>
              <a:rPr lang="en-US" altLang="zh-CN" dirty="0"/>
              <a:t>X</a:t>
            </a:r>
            <a:r>
              <a:rPr lang="zh-CN" altLang="en-US" dirty="0"/>
              <a:t>中的每个商品数量至少大于等于</a:t>
            </a:r>
            <a:r>
              <a:rPr lang="en-US" altLang="zh-CN" dirty="0"/>
              <a:t>Y</a:t>
            </a:r>
            <a:r>
              <a:rPr lang="zh-CN" altLang="en-US" dirty="0"/>
              <a:t>中的商品数量，那我们就认为</a:t>
            </a:r>
            <a:r>
              <a:rPr lang="en-US" altLang="zh-CN" dirty="0"/>
              <a:t>X</a:t>
            </a:r>
            <a:r>
              <a:rPr lang="zh-CN" altLang="en-US" dirty="0"/>
              <a:t>弱偏好于</a:t>
            </a:r>
            <a:r>
              <a:rPr lang="en-US" altLang="zh-CN" dirty="0"/>
              <a:t>Y</a:t>
            </a:r>
            <a:r>
              <a:rPr lang="zh-CN" altLang="en-US" dirty="0"/>
              <a:t>。比如说</a:t>
            </a:r>
            <a:r>
              <a:rPr lang="en-US" altLang="zh-CN" dirty="0"/>
              <a:t>X</a:t>
            </a:r>
            <a:r>
              <a:rPr lang="zh-CN" altLang="en-US" dirty="0"/>
              <a:t>是</a:t>
            </a:r>
            <a:r>
              <a:rPr lang="en-US" altLang="zh-CN" dirty="0"/>
              <a:t>2</a:t>
            </a:r>
            <a:r>
              <a:rPr lang="zh-CN" altLang="en-US" dirty="0"/>
              <a:t>个草莓和</a:t>
            </a:r>
            <a:r>
              <a:rPr lang="en-US" altLang="zh-CN" dirty="0"/>
              <a:t>3</a:t>
            </a:r>
            <a:r>
              <a:rPr lang="zh-CN" altLang="en-US" dirty="0"/>
              <a:t>个香蕉，</a:t>
            </a:r>
            <a:r>
              <a:rPr lang="en-US" altLang="zh-CN" dirty="0"/>
              <a:t>Y</a:t>
            </a:r>
            <a:r>
              <a:rPr lang="zh-CN" altLang="en-US" dirty="0"/>
              <a:t>是</a:t>
            </a:r>
            <a:r>
              <a:rPr lang="en-US" altLang="zh-CN" dirty="0"/>
              <a:t>2</a:t>
            </a:r>
            <a:r>
              <a:rPr lang="zh-CN" altLang="en-US" dirty="0"/>
              <a:t>个草莓和</a:t>
            </a:r>
            <a:r>
              <a:rPr lang="en-US" altLang="zh-CN" dirty="0"/>
              <a:t>2</a:t>
            </a:r>
            <a:r>
              <a:rPr lang="zh-CN" altLang="en-US" dirty="0"/>
              <a:t>个香蕉，那</a:t>
            </a:r>
            <a:r>
              <a:rPr lang="en-US" altLang="zh-CN" dirty="0"/>
              <a:t>X</a:t>
            </a:r>
            <a:r>
              <a:rPr lang="zh-CN" altLang="en-US" dirty="0"/>
              <a:t>就是严格优于</a:t>
            </a:r>
            <a:r>
              <a:rPr lang="en-US" altLang="zh-CN" dirty="0"/>
              <a:t>Y</a:t>
            </a:r>
            <a:r>
              <a:rPr lang="zh-CN" altLang="en-US" dirty="0"/>
              <a:t>的，因为</a:t>
            </a:r>
            <a:r>
              <a:rPr lang="en-US" altLang="zh-CN" dirty="0"/>
              <a:t>3</a:t>
            </a:r>
            <a:r>
              <a:rPr lang="zh-CN" altLang="en-US" dirty="0"/>
              <a:t>个香蕉肯定比</a:t>
            </a:r>
            <a:r>
              <a:rPr lang="en-US" altLang="zh-CN" dirty="0"/>
              <a:t>2</a:t>
            </a:r>
            <a:r>
              <a:rPr lang="zh-CN" altLang="en-US" dirty="0"/>
              <a:t>个香蕉好。</a:t>
            </a:r>
            <a:endParaRPr lang="en-US" altLang="zh-CN" dirty="0"/>
          </a:p>
          <a:p>
            <a:r>
              <a:rPr lang="zh-CN" altLang="en-US" dirty="0"/>
              <a:t>根据单调性，我们可以得出一些重要结论：无差异曲线不可能是粗线或者向上倾斜，更不可能是一条垂直或者水平的横线</a:t>
            </a:r>
            <a:r>
              <a:rPr lang="en-US" altLang="zh-CN" dirty="0"/>
              <a:t>【</a:t>
            </a:r>
            <a:r>
              <a:rPr lang="zh-CN" altLang="en-US" dirty="0"/>
              <a:t>画一下两条横线</a:t>
            </a:r>
            <a:r>
              <a:rPr lang="en-US" altLang="zh-CN" dirty="0"/>
              <a:t>】</a:t>
            </a:r>
            <a:r>
              <a:rPr lang="zh-CN" altLang="en-US" dirty="0"/>
              <a:t>。我们先看左边这张图，如果无差异曲线向上倾斜，</a:t>
            </a:r>
            <a:r>
              <a:rPr lang="en-US" altLang="zh-CN" dirty="0"/>
              <a:t>【</a:t>
            </a:r>
            <a:r>
              <a:rPr lang="zh-CN" altLang="en-US" dirty="0"/>
              <a:t>画出</a:t>
            </a:r>
            <a:r>
              <a:rPr lang="en-US" altLang="zh-CN" dirty="0"/>
              <a:t>X</a:t>
            </a:r>
            <a:r>
              <a:rPr lang="zh-CN" altLang="en-US" dirty="0"/>
              <a:t>和</a:t>
            </a:r>
            <a:r>
              <a:rPr lang="en-US" altLang="zh-CN" dirty="0"/>
              <a:t>Y</a:t>
            </a:r>
            <a:r>
              <a:rPr lang="zh-CN" altLang="en-US" dirty="0"/>
              <a:t>的位置，</a:t>
            </a:r>
            <a:r>
              <a:rPr lang="en-US" altLang="zh-CN" dirty="0"/>
              <a:t>Y</a:t>
            </a:r>
            <a:r>
              <a:rPr lang="zh-CN" altLang="en-US" dirty="0"/>
              <a:t>在</a:t>
            </a:r>
            <a:r>
              <a:rPr lang="en-US" altLang="zh-CN" dirty="0"/>
              <a:t>X</a:t>
            </a:r>
            <a:r>
              <a:rPr lang="zh-CN" altLang="en-US" dirty="0"/>
              <a:t>右上面</a:t>
            </a:r>
            <a:r>
              <a:rPr lang="en-US" altLang="zh-CN" dirty="0"/>
              <a:t>】</a:t>
            </a:r>
            <a:r>
              <a:rPr lang="zh-CN" altLang="en-US" dirty="0"/>
              <a:t>，</a:t>
            </a:r>
            <a:r>
              <a:rPr lang="en-US" altLang="zh-CN" dirty="0"/>
              <a:t>Y</a:t>
            </a:r>
            <a:r>
              <a:rPr lang="zh-CN" altLang="en-US" dirty="0"/>
              <a:t>中的香蕉和草莓数量都要比</a:t>
            </a:r>
            <a:r>
              <a:rPr lang="en-US" altLang="zh-CN" dirty="0"/>
              <a:t>X</a:t>
            </a:r>
            <a:r>
              <a:rPr lang="zh-CN" altLang="en-US" dirty="0"/>
              <a:t>的多，那</a:t>
            </a:r>
            <a:r>
              <a:rPr lang="en-US" altLang="zh-CN" dirty="0"/>
              <a:t>Y</a:t>
            </a:r>
            <a:r>
              <a:rPr lang="zh-CN" altLang="en-US" dirty="0"/>
              <a:t>肯定是严格优于</a:t>
            </a:r>
            <a:r>
              <a:rPr lang="en-US" altLang="zh-CN" dirty="0"/>
              <a:t>X</a:t>
            </a:r>
            <a:r>
              <a:rPr lang="zh-CN" altLang="en-US" dirty="0"/>
              <a:t>的，它俩怎么可能还在同一条无差异曲线上对吧。那再分析如果无差异曲线是一条粗线会怎么样，</a:t>
            </a:r>
            <a:r>
              <a:rPr lang="en-US" altLang="zh-CN" dirty="0"/>
              <a:t>【</a:t>
            </a:r>
            <a:r>
              <a:rPr lang="zh-CN" altLang="en-US" dirty="0"/>
              <a:t>画出</a:t>
            </a:r>
            <a:r>
              <a:rPr lang="en-US" altLang="zh-CN" dirty="0"/>
              <a:t>X</a:t>
            </a:r>
            <a:r>
              <a:rPr lang="zh-CN" altLang="en-US" dirty="0"/>
              <a:t>和</a:t>
            </a:r>
            <a:r>
              <a:rPr lang="en-US" altLang="zh-CN" dirty="0"/>
              <a:t>Y</a:t>
            </a:r>
            <a:r>
              <a:rPr lang="zh-CN" altLang="en-US" dirty="0"/>
              <a:t>的位置，</a:t>
            </a:r>
            <a:r>
              <a:rPr lang="en-US" altLang="zh-CN" dirty="0"/>
              <a:t>Y</a:t>
            </a:r>
            <a:r>
              <a:rPr lang="zh-CN" altLang="en-US" dirty="0"/>
              <a:t>在</a:t>
            </a:r>
            <a:r>
              <a:rPr lang="en-US" altLang="zh-CN" dirty="0"/>
              <a:t>X</a:t>
            </a:r>
            <a:r>
              <a:rPr lang="zh-CN" altLang="en-US" dirty="0"/>
              <a:t>正对应的上面</a:t>
            </a:r>
            <a:r>
              <a:rPr lang="en-US" altLang="zh-CN" dirty="0"/>
              <a:t>】</a:t>
            </a:r>
            <a:r>
              <a:rPr lang="zh-CN" altLang="en-US" dirty="0"/>
              <a:t>，这种情况，</a:t>
            </a:r>
            <a:r>
              <a:rPr lang="en-US" altLang="zh-CN" dirty="0"/>
              <a:t>X</a:t>
            </a:r>
            <a:r>
              <a:rPr lang="zh-CN" altLang="en-US" dirty="0"/>
              <a:t>和</a:t>
            </a:r>
            <a:r>
              <a:rPr lang="en-US" altLang="zh-CN" dirty="0"/>
              <a:t>Y</a:t>
            </a:r>
            <a:r>
              <a:rPr lang="zh-CN" altLang="en-US" dirty="0"/>
              <a:t>草莓的数量是一样的，但是</a:t>
            </a:r>
            <a:r>
              <a:rPr lang="en-US" altLang="zh-CN" dirty="0"/>
              <a:t>Y</a:t>
            </a:r>
            <a:r>
              <a:rPr lang="zh-CN" altLang="en-US" dirty="0"/>
              <a:t>有</a:t>
            </a:r>
            <a:r>
              <a:rPr lang="en-US" altLang="zh-CN" dirty="0"/>
              <a:t>3</a:t>
            </a:r>
            <a:r>
              <a:rPr lang="zh-CN" altLang="en-US" dirty="0"/>
              <a:t>个香蕉，</a:t>
            </a:r>
            <a:r>
              <a:rPr lang="en-US" altLang="zh-CN" dirty="0"/>
              <a:t>X</a:t>
            </a:r>
            <a:r>
              <a:rPr lang="zh-CN" altLang="en-US" dirty="0"/>
              <a:t>只有</a:t>
            </a:r>
            <a:r>
              <a:rPr lang="en-US" altLang="zh-CN" dirty="0"/>
              <a:t>2</a:t>
            </a:r>
            <a:r>
              <a:rPr lang="zh-CN" altLang="en-US" dirty="0"/>
              <a:t>个香蕉，根据多多益善的原则，</a:t>
            </a:r>
            <a:r>
              <a:rPr lang="en-US" altLang="zh-CN" dirty="0"/>
              <a:t>Y</a:t>
            </a:r>
            <a:r>
              <a:rPr lang="zh-CN" altLang="en-US" dirty="0"/>
              <a:t>严格优于</a:t>
            </a:r>
            <a:r>
              <a:rPr lang="en-US" altLang="zh-CN" dirty="0"/>
              <a:t>X</a:t>
            </a:r>
            <a:r>
              <a:rPr lang="zh-CN" altLang="en-US" dirty="0"/>
              <a:t>，那如果无差异曲线是这条粗直线，</a:t>
            </a:r>
            <a:r>
              <a:rPr lang="en-US" altLang="zh-CN" dirty="0"/>
              <a:t>Y</a:t>
            </a:r>
            <a:r>
              <a:rPr lang="zh-CN" altLang="en-US" dirty="0"/>
              <a:t>和</a:t>
            </a:r>
            <a:r>
              <a:rPr lang="en-US" altLang="zh-CN" dirty="0"/>
              <a:t>X</a:t>
            </a:r>
            <a:r>
              <a:rPr lang="zh-CN" altLang="en-US" dirty="0"/>
              <a:t>是无差异的，这就互相矛盾了。所以无差异曲线一定是斜率向下的细曲线</a:t>
            </a:r>
            <a:r>
              <a:rPr lang="en-US" altLang="zh-CN" dirty="0"/>
              <a:t>【</a:t>
            </a:r>
            <a:r>
              <a:rPr lang="zh-CN" altLang="en-US" dirty="0"/>
              <a:t>手描一遍右边的无差异曲线</a:t>
            </a:r>
            <a:r>
              <a:rPr lang="en-US" altLang="zh-CN" dirty="0"/>
              <a:t>】</a:t>
            </a:r>
            <a:r>
              <a:rPr lang="zh-CN" altLang="en-US" dirty="0"/>
              <a:t>。</a:t>
            </a:r>
            <a:endParaRPr lang="en-US" altLang="zh-CN" dirty="0"/>
          </a:p>
          <a:p>
            <a:r>
              <a:rPr lang="zh-CN" altLang="en-US" dirty="0"/>
              <a:t>我们根据单调性假定可以标出更优集和更劣集，在更优集里面的消费束严格优于无差异曲线上的消费束，在更劣集里面的消费束严格劣于无差异曲线上的消费束。</a:t>
            </a:r>
            <a:endParaRPr lang="en-US" altLang="zh-CN" dirty="0"/>
          </a:p>
        </p:txBody>
      </p:sp>
      <p:sp>
        <p:nvSpPr>
          <p:cNvPr id="4" name="灯片编号占位符 3"/>
          <p:cNvSpPr>
            <a:spLocks noGrp="1"/>
          </p:cNvSpPr>
          <p:nvPr>
            <p:ph type="sldNum" sz="quarter" idx="5"/>
          </p:nvPr>
        </p:nvSpPr>
        <p:spPr/>
        <p:txBody>
          <a:bodyPr/>
          <a:lstStyle/>
          <a:p>
            <a:fld id="{DE4022D9-0ECC-4F63-B711-103D669BBB3C}" type="slidenum">
              <a:rPr lang="zh-CN" altLang="en-US" smtClean="0"/>
              <a:t>8</a:t>
            </a:fld>
            <a:endParaRPr lang="zh-CN" altLang="en-US"/>
          </a:p>
        </p:txBody>
      </p:sp>
    </p:spTree>
    <p:extLst>
      <p:ext uri="{BB962C8B-B14F-4D97-AF65-F5344CB8AC3E}">
        <p14:creationId xmlns:p14="http://schemas.microsoft.com/office/powerpoint/2010/main" val="1116268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最后一个假设就是无差异曲线的凸性，这个我们刚了解可能觉得有点抽象。这个假定说的是什么的，就是两个消费束的平均要优于端点。我们在一条无差异曲线上取两个不同的点，</a:t>
            </a:r>
            <a:r>
              <a:rPr lang="en-US" altLang="zh-CN" dirty="0"/>
              <a:t>X</a:t>
            </a:r>
            <a:r>
              <a:rPr lang="zh-CN" altLang="en-US" dirty="0"/>
              <a:t>和</a:t>
            </a:r>
            <a:r>
              <a:rPr lang="en-US" altLang="zh-CN" dirty="0"/>
              <a:t>Y【</a:t>
            </a:r>
            <a:r>
              <a:rPr lang="zh-CN" altLang="en-US" dirty="0"/>
              <a:t>手描图中的两个点</a:t>
            </a:r>
            <a:r>
              <a:rPr lang="en-US" altLang="zh-CN" dirty="0"/>
              <a:t>】</a:t>
            </a:r>
            <a:r>
              <a:rPr lang="zh-CN" altLang="en-US" dirty="0"/>
              <a:t>。对</a:t>
            </a:r>
            <a:r>
              <a:rPr lang="en-US" altLang="zh-CN" dirty="0"/>
              <a:t>X</a:t>
            </a:r>
            <a:r>
              <a:rPr lang="zh-CN" altLang="en-US" dirty="0"/>
              <a:t>和</a:t>
            </a:r>
            <a:r>
              <a:rPr lang="en-US" altLang="zh-CN" dirty="0"/>
              <a:t>Y</a:t>
            </a:r>
            <a:r>
              <a:rPr lang="zh-CN" altLang="en-US" dirty="0"/>
              <a:t>取平均值，图里面就是</a:t>
            </a:r>
            <a:r>
              <a:rPr lang="en-US" altLang="zh-CN" dirty="0"/>
              <a:t>XY</a:t>
            </a:r>
            <a:r>
              <a:rPr lang="zh-CN" altLang="en-US" dirty="0"/>
              <a:t>线段的中点啊，或者取任意的值都是可以的，只要不是</a:t>
            </a:r>
            <a:r>
              <a:rPr lang="en-US" altLang="zh-CN" dirty="0"/>
              <a:t>XY</a:t>
            </a:r>
            <a:r>
              <a:rPr lang="zh-CN" altLang="en-US" dirty="0"/>
              <a:t>这两个端点。可以看到啊，在</a:t>
            </a:r>
            <a:r>
              <a:rPr lang="en-US" altLang="zh-CN" dirty="0"/>
              <a:t>XY</a:t>
            </a:r>
            <a:r>
              <a:rPr lang="zh-CN" altLang="en-US" dirty="0"/>
              <a:t>线段上的所有点都位于无差异曲线上方</a:t>
            </a:r>
            <a:r>
              <a:rPr lang="en-US" altLang="zh-CN" dirty="0"/>
              <a:t>【</a:t>
            </a:r>
            <a:r>
              <a:rPr lang="zh-CN" altLang="en-US" dirty="0"/>
              <a:t>画几条无差异曲线</a:t>
            </a:r>
            <a:r>
              <a:rPr lang="en-US" altLang="zh-CN" dirty="0"/>
              <a:t>】</a:t>
            </a:r>
            <a:r>
              <a:rPr lang="zh-CN" altLang="en-US" dirty="0"/>
              <a:t>，也就是说，线段</a:t>
            </a:r>
            <a:r>
              <a:rPr lang="en-US" altLang="zh-CN" dirty="0"/>
              <a:t>XY</a:t>
            </a:r>
            <a:r>
              <a:rPr lang="zh-CN" altLang="en-US" dirty="0"/>
              <a:t>上的所有点，当然不包括端点啊，都要严格优于消费束</a:t>
            </a:r>
            <a:r>
              <a:rPr lang="en-US" altLang="zh-CN" dirty="0"/>
              <a:t>X</a:t>
            </a:r>
            <a:r>
              <a:rPr lang="zh-CN" altLang="en-US" dirty="0"/>
              <a:t>和</a:t>
            </a:r>
            <a:r>
              <a:rPr lang="en-US" altLang="zh-CN" dirty="0"/>
              <a:t>Y</a:t>
            </a:r>
            <a:r>
              <a:rPr lang="zh-CN" altLang="en-US" dirty="0"/>
              <a:t>。</a:t>
            </a:r>
            <a:endParaRPr lang="en-US" altLang="zh-CN" dirty="0"/>
          </a:p>
          <a:p>
            <a:r>
              <a:rPr lang="zh-CN" altLang="en-US" dirty="0"/>
              <a:t>那什么叫偏好具有良好形态？就是无差异曲线是向下倾斜而且是凸的。当然了，现实生活中无差异曲线有时候也会是凹的，这里我们就不展开讲了，有兴趣的可以自己了解一下。</a:t>
            </a:r>
            <a:endParaRPr lang="en-US" altLang="zh-CN" dirty="0"/>
          </a:p>
        </p:txBody>
      </p:sp>
      <p:sp>
        <p:nvSpPr>
          <p:cNvPr id="4" name="灯片编号占位符 3"/>
          <p:cNvSpPr>
            <a:spLocks noGrp="1"/>
          </p:cNvSpPr>
          <p:nvPr>
            <p:ph type="sldNum" sz="quarter" idx="5"/>
          </p:nvPr>
        </p:nvSpPr>
        <p:spPr/>
        <p:txBody>
          <a:bodyPr/>
          <a:lstStyle/>
          <a:p>
            <a:fld id="{DE4022D9-0ECC-4F63-B711-103D669BBB3C}" type="slidenum">
              <a:rPr lang="zh-CN" altLang="en-US" smtClean="0"/>
              <a:t>9</a:t>
            </a:fld>
            <a:endParaRPr lang="zh-CN" altLang="en-US"/>
          </a:p>
        </p:txBody>
      </p:sp>
    </p:spTree>
    <p:extLst>
      <p:ext uri="{BB962C8B-B14F-4D97-AF65-F5344CB8AC3E}">
        <p14:creationId xmlns:p14="http://schemas.microsoft.com/office/powerpoint/2010/main" val="6596830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2D977-E69B-864A-A2EE-1CC8219CB1A4}"/>
              </a:ext>
            </a:extLst>
          </p:cNvPr>
          <p:cNvSpPr>
            <a:spLocks noGrp="1"/>
          </p:cNvSpPr>
          <p:nvPr>
            <p:ph type="ctrTitle"/>
          </p:nvPr>
        </p:nvSpPr>
        <p:spPr>
          <a:xfrm>
            <a:off x="3929270" y="2125159"/>
            <a:ext cx="6975145" cy="1858417"/>
          </a:xfrm>
        </p:spPr>
        <p:txBody>
          <a:bodyPr anchor="b">
            <a:normAutofit/>
          </a:bodyPr>
          <a:lstStyle>
            <a:lvl1pPr algn="l">
              <a:defRPr sz="6000" b="1" i="0">
                <a:solidFill>
                  <a:schemeClr val="bg1"/>
                </a:solidFill>
                <a:latin typeface="Source Sans Pro Black" panose="020B0503030403020204" pitchFamily="34" charset="0"/>
                <a:ea typeface="Microsoft YaHei" panose="020B0503020204020204" pitchFamily="34" charset="-122"/>
              </a:defRPr>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D64F327B-D216-9E49-8B46-B2264241EF99}"/>
              </a:ext>
            </a:extLst>
          </p:cNvPr>
          <p:cNvSpPr>
            <a:spLocks noGrp="1"/>
          </p:cNvSpPr>
          <p:nvPr>
            <p:ph type="subTitle" idx="1"/>
          </p:nvPr>
        </p:nvSpPr>
        <p:spPr>
          <a:xfrm>
            <a:off x="3939209" y="4188986"/>
            <a:ext cx="6975146" cy="365126"/>
          </a:xfrm>
        </p:spPr>
        <p:txBody>
          <a:bodyPr>
            <a:noAutofit/>
          </a:bodyPr>
          <a:lstStyle>
            <a:lvl1pPr marL="0" indent="0" algn="l">
              <a:buNone/>
              <a:defRPr sz="2400" b="0" i="0">
                <a:solidFill>
                  <a:schemeClr val="bg1"/>
                </a:solidFill>
                <a:latin typeface="Source Sans Pro" panose="020B0503030403020204" pitchFamily="34" charset="0"/>
                <a:ea typeface="Microsoft YaHe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62789A52-BB1A-6243-9FE3-4CF32FA7A0D7}"/>
              </a:ext>
            </a:extLst>
          </p:cNvPr>
          <p:cNvSpPr>
            <a:spLocks noGrp="1"/>
          </p:cNvSpPr>
          <p:nvPr>
            <p:ph type="dt" sz="half" idx="10"/>
          </p:nvPr>
        </p:nvSpPr>
        <p:spPr/>
        <p:txBody>
          <a:bodyPr/>
          <a:lstStyle/>
          <a:p>
            <a:fld id="{4A73E03B-3EC6-4449-A8A3-CCF5018EECE3}" type="datetimeFigureOut">
              <a:rPr kumimoji="1" lang="zh-CN" altLang="en-US" smtClean="0"/>
              <a:t>2021/6/25</a:t>
            </a:fld>
            <a:endParaRPr kumimoji="1" lang="zh-CN" altLang="en-US"/>
          </a:p>
        </p:txBody>
      </p:sp>
      <p:sp>
        <p:nvSpPr>
          <p:cNvPr id="5" name="页脚占位符 4">
            <a:extLst>
              <a:ext uri="{FF2B5EF4-FFF2-40B4-BE49-F238E27FC236}">
                <a16:creationId xmlns:a16="http://schemas.microsoft.com/office/drawing/2014/main" id="{001A4197-628A-774E-900E-7C620F3A0A7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AD40FC5-F89A-164F-8388-7CE2603A05B1}"/>
              </a:ext>
            </a:extLst>
          </p:cNvPr>
          <p:cNvSpPr>
            <a:spLocks noGrp="1"/>
          </p:cNvSpPr>
          <p:nvPr>
            <p:ph type="sldNum" sz="quarter" idx="12"/>
          </p:nvPr>
        </p:nvSpPr>
        <p:spPr/>
        <p:txBody>
          <a:bodyPr/>
          <a:lstStyle/>
          <a:p>
            <a:fld id="{EDADB682-E65E-F74F-9146-6D6907F7644D}" type="slidenum">
              <a:rPr kumimoji="1" lang="zh-CN" altLang="en-US" smtClean="0"/>
              <a:t>‹#›</a:t>
            </a:fld>
            <a:endParaRPr kumimoji="1" lang="zh-CN" altLang="en-US"/>
          </a:p>
        </p:txBody>
      </p:sp>
    </p:spTree>
    <p:extLst>
      <p:ext uri="{BB962C8B-B14F-4D97-AF65-F5344CB8AC3E}">
        <p14:creationId xmlns:p14="http://schemas.microsoft.com/office/powerpoint/2010/main" val="297753831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正文页（logo在右）">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1C92AD8-74BE-764C-97A7-5746975CFC0A}"/>
              </a:ext>
            </a:extLst>
          </p:cNvPr>
          <p:cNvSpPr>
            <a:spLocks noGrp="1"/>
          </p:cNvSpPr>
          <p:nvPr>
            <p:ph idx="1"/>
          </p:nvPr>
        </p:nvSpPr>
        <p:spPr>
          <a:xfrm>
            <a:off x="838200" y="1772616"/>
            <a:ext cx="8902123" cy="4351338"/>
          </a:xfrm>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4E222BD3-B670-4046-B7EC-EAB73DD6F49F}"/>
              </a:ext>
            </a:extLst>
          </p:cNvPr>
          <p:cNvSpPr>
            <a:spLocks noGrp="1"/>
          </p:cNvSpPr>
          <p:nvPr>
            <p:ph type="dt" sz="half" idx="10"/>
          </p:nvPr>
        </p:nvSpPr>
        <p:spPr/>
        <p:txBody>
          <a:bodyPr/>
          <a:lstStyle/>
          <a:p>
            <a:fld id="{4A73E03B-3EC6-4449-A8A3-CCF5018EECE3}" type="datetimeFigureOut">
              <a:rPr kumimoji="1" lang="zh-CN" altLang="en-US" smtClean="0"/>
              <a:t>2021/6/25</a:t>
            </a:fld>
            <a:endParaRPr kumimoji="1" lang="zh-CN" altLang="en-US"/>
          </a:p>
        </p:txBody>
      </p:sp>
      <p:sp>
        <p:nvSpPr>
          <p:cNvPr id="5" name="页脚占位符 4">
            <a:extLst>
              <a:ext uri="{FF2B5EF4-FFF2-40B4-BE49-F238E27FC236}">
                <a16:creationId xmlns:a16="http://schemas.microsoft.com/office/drawing/2014/main" id="{598D9BA2-0F16-0C4A-BCFA-361714A77B6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61F89A6-B171-7043-9B92-CBCA13C31FC5}"/>
              </a:ext>
            </a:extLst>
          </p:cNvPr>
          <p:cNvSpPr>
            <a:spLocks noGrp="1"/>
          </p:cNvSpPr>
          <p:nvPr>
            <p:ph type="sldNum" sz="quarter" idx="12"/>
          </p:nvPr>
        </p:nvSpPr>
        <p:spPr/>
        <p:txBody>
          <a:bodyPr/>
          <a:lstStyle/>
          <a:p>
            <a:fld id="{EDADB682-E65E-F74F-9146-6D6907F7644D}" type="slidenum">
              <a:rPr kumimoji="1" lang="zh-CN" altLang="en-US" smtClean="0"/>
              <a:t>‹#›</a:t>
            </a:fld>
            <a:endParaRPr kumimoji="1" lang="zh-CN" altLang="en-US"/>
          </a:p>
        </p:txBody>
      </p:sp>
      <p:pic>
        <p:nvPicPr>
          <p:cNvPr id="8" name="图片 7">
            <a:extLst>
              <a:ext uri="{FF2B5EF4-FFF2-40B4-BE49-F238E27FC236}">
                <a16:creationId xmlns:a16="http://schemas.microsoft.com/office/drawing/2014/main" id="{92F46D62-DC12-5A4C-B199-02D4D23B244F}"/>
              </a:ext>
            </a:extLst>
          </p:cNvPr>
          <p:cNvPicPr>
            <a:picLocks noChangeAspect="1"/>
          </p:cNvPicPr>
          <p:nvPr userDrawn="1"/>
        </p:nvPicPr>
        <p:blipFill rotWithShape="1">
          <a:blip r:embed="rId2">
            <a:alphaModFix amt="35000"/>
          </a:blip>
          <a:srcRect b="37192"/>
          <a:stretch/>
        </p:blipFill>
        <p:spPr>
          <a:xfrm>
            <a:off x="6746020" y="-609975"/>
            <a:ext cx="10739559" cy="6733929"/>
          </a:xfrm>
          <a:prstGeom prst="rect">
            <a:avLst/>
          </a:prstGeom>
        </p:spPr>
      </p:pic>
      <p:sp>
        <p:nvSpPr>
          <p:cNvPr id="2" name="标题 1">
            <a:extLst>
              <a:ext uri="{FF2B5EF4-FFF2-40B4-BE49-F238E27FC236}">
                <a16:creationId xmlns:a16="http://schemas.microsoft.com/office/drawing/2014/main" id="{2318B136-95A2-4A4F-9A27-7E129A187DB6}"/>
              </a:ext>
            </a:extLst>
          </p:cNvPr>
          <p:cNvSpPr>
            <a:spLocks noGrp="1"/>
          </p:cNvSpPr>
          <p:nvPr>
            <p:ph type="title"/>
          </p:nvPr>
        </p:nvSpPr>
        <p:spPr>
          <a:xfrm>
            <a:off x="838200" y="281665"/>
            <a:ext cx="10515600" cy="1034667"/>
          </a:xfrm>
        </p:spPr>
        <p:txBody>
          <a:bodyPr>
            <a:normAutofit/>
          </a:bodyPr>
          <a:lstStyle>
            <a:lvl1pPr>
              <a:defRPr sz="3200">
                <a:solidFill>
                  <a:schemeClr val="tx1"/>
                </a:solidFill>
                <a:latin typeface="Microsoft YaHei" panose="020B0503020204020204" pitchFamily="34" charset="-122"/>
                <a:ea typeface="Microsoft YaHei" panose="020B0503020204020204" pitchFamily="34" charset="-122"/>
              </a:defRPr>
            </a:lvl1pPr>
          </a:lstStyle>
          <a:p>
            <a:r>
              <a:rPr kumimoji="1" lang="zh-CN" altLang="en-US"/>
              <a:t>单击此处编辑母版标题样式</a:t>
            </a:r>
            <a:endParaRPr kumimoji="1" lang="zh-CN" altLang="en-US" dirty="0"/>
          </a:p>
        </p:txBody>
      </p:sp>
      <p:grpSp>
        <p:nvGrpSpPr>
          <p:cNvPr id="18" name="组合 17">
            <a:extLst>
              <a:ext uri="{FF2B5EF4-FFF2-40B4-BE49-F238E27FC236}">
                <a16:creationId xmlns:a16="http://schemas.microsoft.com/office/drawing/2014/main" id="{B847CD68-A354-134A-946A-51D3D70555C0}"/>
              </a:ext>
            </a:extLst>
          </p:cNvPr>
          <p:cNvGrpSpPr/>
          <p:nvPr userDrawn="1"/>
        </p:nvGrpSpPr>
        <p:grpSpPr>
          <a:xfrm flipV="1">
            <a:off x="0" y="1171467"/>
            <a:ext cx="3581400" cy="45719"/>
            <a:chOff x="800100" y="978788"/>
            <a:chExt cx="6226039" cy="55659"/>
          </a:xfrm>
        </p:grpSpPr>
        <p:pic>
          <p:nvPicPr>
            <p:cNvPr id="9" name="图片 8">
              <a:extLst>
                <a:ext uri="{FF2B5EF4-FFF2-40B4-BE49-F238E27FC236}">
                  <a16:creationId xmlns:a16="http://schemas.microsoft.com/office/drawing/2014/main" id="{2EEF8E13-E20A-D24C-9E77-9A58B0BFC81C}"/>
                </a:ext>
              </a:extLst>
            </p:cNvPr>
            <p:cNvPicPr>
              <a:picLocks noChangeAspect="1"/>
            </p:cNvPicPr>
            <p:nvPr userDrawn="1"/>
          </p:nvPicPr>
          <p:blipFill>
            <a:blip r:embed="rId3">
              <a:extLst>
                <a:ext uri="{BEBA8EAE-BF5A-486C-A8C5-ECC9F3942E4B}">
                  <a14:imgProps xmlns:a14="http://schemas.microsoft.com/office/drawing/2010/main">
                    <a14:imgLayer r:embed="rId4">
                      <a14:imgEffect>
                        <a14:artisticLineDrawing/>
                      </a14:imgEffect>
                    </a14:imgLayer>
                  </a14:imgProps>
                </a:ext>
              </a:extLst>
            </a:blip>
            <a:stretch>
              <a:fillRect/>
            </a:stretch>
          </p:blipFill>
          <p:spPr>
            <a:xfrm>
              <a:off x="800100" y="981773"/>
              <a:ext cx="6226039" cy="51897"/>
            </a:xfrm>
            <a:prstGeom prst="rect">
              <a:avLst/>
            </a:prstGeom>
          </p:spPr>
        </p:pic>
        <p:sp>
          <p:nvSpPr>
            <p:cNvPr id="17" name="矩形 16">
              <a:extLst>
                <a:ext uri="{FF2B5EF4-FFF2-40B4-BE49-F238E27FC236}">
                  <a16:creationId xmlns:a16="http://schemas.microsoft.com/office/drawing/2014/main" id="{86DA4830-8371-A843-BF76-F8781B1494B3}"/>
                </a:ext>
              </a:extLst>
            </p:cNvPr>
            <p:cNvSpPr/>
            <p:nvPr userDrawn="1"/>
          </p:nvSpPr>
          <p:spPr>
            <a:xfrm>
              <a:off x="800100" y="978788"/>
              <a:ext cx="6226039" cy="55659"/>
            </a:xfrm>
            <a:prstGeom prst="rect">
              <a:avLst/>
            </a:prstGeom>
            <a:gradFill flip="none" rotWithShape="1">
              <a:gsLst>
                <a:gs pos="0">
                  <a:schemeClr val="bg1">
                    <a:alpha val="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390030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正文页（logo在左）">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1C92AD8-74BE-764C-97A7-5746975CFC0A}"/>
              </a:ext>
            </a:extLst>
          </p:cNvPr>
          <p:cNvSpPr>
            <a:spLocks noGrp="1"/>
          </p:cNvSpPr>
          <p:nvPr>
            <p:ph idx="1"/>
          </p:nvPr>
        </p:nvSpPr>
        <p:spPr>
          <a:xfrm>
            <a:off x="2064835" y="1736634"/>
            <a:ext cx="8902123" cy="4351338"/>
          </a:xfrm>
        </p:spPr>
        <p:txBody>
          <a:bodyPr/>
          <a:lstStyle/>
          <a:p>
            <a:r>
              <a:rPr kumimoji="1" lang="zh-CN" altLang="en-US"/>
              <a:t>编辑母版文本样式
第二级
第三级
第四级
第五级</a:t>
            </a:r>
            <a:endParaRPr kumimoji="1" lang="zh-CN" altLang="en-US" dirty="0"/>
          </a:p>
        </p:txBody>
      </p:sp>
      <p:sp>
        <p:nvSpPr>
          <p:cNvPr id="4" name="日期占位符 3">
            <a:extLst>
              <a:ext uri="{FF2B5EF4-FFF2-40B4-BE49-F238E27FC236}">
                <a16:creationId xmlns:a16="http://schemas.microsoft.com/office/drawing/2014/main" id="{4E222BD3-B670-4046-B7EC-EAB73DD6F49F}"/>
              </a:ext>
            </a:extLst>
          </p:cNvPr>
          <p:cNvSpPr>
            <a:spLocks noGrp="1"/>
          </p:cNvSpPr>
          <p:nvPr>
            <p:ph type="dt" sz="half" idx="10"/>
          </p:nvPr>
        </p:nvSpPr>
        <p:spPr/>
        <p:txBody>
          <a:bodyPr/>
          <a:lstStyle/>
          <a:p>
            <a:fld id="{4A73E03B-3EC6-4449-A8A3-CCF5018EECE3}" type="datetimeFigureOut">
              <a:rPr kumimoji="1" lang="zh-CN" altLang="en-US" smtClean="0"/>
              <a:t>2021/6/25</a:t>
            </a:fld>
            <a:endParaRPr kumimoji="1" lang="zh-CN" altLang="en-US"/>
          </a:p>
        </p:txBody>
      </p:sp>
      <p:sp>
        <p:nvSpPr>
          <p:cNvPr id="5" name="页脚占位符 4">
            <a:extLst>
              <a:ext uri="{FF2B5EF4-FFF2-40B4-BE49-F238E27FC236}">
                <a16:creationId xmlns:a16="http://schemas.microsoft.com/office/drawing/2014/main" id="{598D9BA2-0F16-0C4A-BCFA-361714A77B6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61F89A6-B171-7043-9B92-CBCA13C31FC5}"/>
              </a:ext>
            </a:extLst>
          </p:cNvPr>
          <p:cNvSpPr>
            <a:spLocks noGrp="1"/>
          </p:cNvSpPr>
          <p:nvPr>
            <p:ph type="sldNum" sz="quarter" idx="12"/>
          </p:nvPr>
        </p:nvSpPr>
        <p:spPr/>
        <p:txBody>
          <a:bodyPr/>
          <a:lstStyle/>
          <a:p>
            <a:fld id="{EDADB682-E65E-F74F-9146-6D6907F7644D}" type="slidenum">
              <a:rPr kumimoji="1" lang="zh-CN" altLang="en-US" smtClean="0"/>
              <a:t>‹#›</a:t>
            </a:fld>
            <a:endParaRPr kumimoji="1" lang="zh-CN" altLang="en-US"/>
          </a:p>
        </p:txBody>
      </p:sp>
      <p:pic>
        <p:nvPicPr>
          <p:cNvPr id="8" name="图片 7">
            <a:extLst>
              <a:ext uri="{FF2B5EF4-FFF2-40B4-BE49-F238E27FC236}">
                <a16:creationId xmlns:a16="http://schemas.microsoft.com/office/drawing/2014/main" id="{92F46D62-DC12-5A4C-B199-02D4D23B244F}"/>
              </a:ext>
            </a:extLst>
          </p:cNvPr>
          <p:cNvPicPr>
            <a:picLocks noChangeAspect="1"/>
          </p:cNvPicPr>
          <p:nvPr userDrawn="1"/>
        </p:nvPicPr>
        <p:blipFill rotWithShape="1">
          <a:blip r:embed="rId2">
            <a:alphaModFix amt="35000"/>
          </a:blip>
          <a:srcRect b="37192"/>
          <a:stretch/>
        </p:blipFill>
        <p:spPr>
          <a:xfrm>
            <a:off x="-5426930" y="-609975"/>
            <a:ext cx="10739559" cy="6733929"/>
          </a:xfrm>
          <a:prstGeom prst="rect">
            <a:avLst/>
          </a:prstGeom>
        </p:spPr>
      </p:pic>
      <p:sp>
        <p:nvSpPr>
          <p:cNvPr id="2" name="标题 1">
            <a:extLst>
              <a:ext uri="{FF2B5EF4-FFF2-40B4-BE49-F238E27FC236}">
                <a16:creationId xmlns:a16="http://schemas.microsoft.com/office/drawing/2014/main" id="{2318B136-95A2-4A4F-9A27-7E129A187DB6}"/>
              </a:ext>
            </a:extLst>
          </p:cNvPr>
          <p:cNvSpPr>
            <a:spLocks noGrp="1"/>
          </p:cNvSpPr>
          <p:nvPr>
            <p:ph type="title"/>
          </p:nvPr>
        </p:nvSpPr>
        <p:spPr>
          <a:xfrm>
            <a:off x="838200" y="281665"/>
            <a:ext cx="10515600" cy="1034667"/>
          </a:xfrm>
        </p:spPr>
        <p:txBody>
          <a:bodyPr>
            <a:normAutofit/>
          </a:bodyPr>
          <a:lstStyle>
            <a:lvl1pPr algn="r">
              <a:defRPr sz="3200">
                <a:solidFill>
                  <a:schemeClr val="tx1"/>
                </a:solidFill>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grpSp>
        <p:nvGrpSpPr>
          <p:cNvPr id="18" name="组合 17">
            <a:extLst>
              <a:ext uri="{FF2B5EF4-FFF2-40B4-BE49-F238E27FC236}">
                <a16:creationId xmlns:a16="http://schemas.microsoft.com/office/drawing/2014/main" id="{B847CD68-A354-134A-946A-51D3D70555C0}"/>
              </a:ext>
            </a:extLst>
          </p:cNvPr>
          <p:cNvGrpSpPr/>
          <p:nvPr userDrawn="1"/>
        </p:nvGrpSpPr>
        <p:grpSpPr>
          <a:xfrm flipH="1" flipV="1">
            <a:off x="8608731" y="1171467"/>
            <a:ext cx="3581400" cy="45719"/>
            <a:chOff x="800100" y="978788"/>
            <a:chExt cx="6226039" cy="55659"/>
          </a:xfrm>
        </p:grpSpPr>
        <p:pic>
          <p:nvPicPr>
            <p:cNvPr id="9" name="图片 8">
              <a:extLst>
                <a:ext uri="{FF2B5EF4-FFF2-40B4-BE49-F238E27FC236}">
                  <a16:creationId xmlns:a16="http://schemas.microsoft.com/office/drawing/2014/main" id="{2EEF8E13-E20A-D24C-9E77-9A58B0BFC81C}"/>
                </a:ext>
              </a:extLst>
            </p:cNvPr>
            <p:cNvPicPr>
              <a:picLocks noChangeAspect="1"/>
            </p:cNvPicPr>
            <p:nvPr userDrawn="1"/>
          </p:nvPicPr>
          <p:blipFill>
            <a:blip r:embed="rId3">
              <a:extLst>
                <a:ext uri="{BEBA8EAE-BF5A-486C-A8C5-ECC9F3942E4B}">
                  <a14:imgProps xmlns:a14="http://schemas.microsoft.com/office/drawing/2010/main">
                    <a14:imgLayer r:embed="rId4">
                      <a14:imgEffect>
                        <a14:artisticLineDrawing/>
                      </a14:imgEffect>
                    </a14:imgLayer>
                  </a14:imgProps>
                </a:ext>
              </a:extLst>
            </a:blip>
            <a:stretch>
              <a:fillRect/>
            </a:stretch>
          </p:blipFill>
          <p:spPr>
            <a:xfrm>
              <a:off x="800100" y="981773"/>
              <a:ext cx="6226039" cy="51897"/>
            </a:xfrm>
            <a:prstGeom prst="rect">
              <a:avLst/>
            </a:prstGeom>
          </p:spPr>
        </p:pic>
        <p:sp>
          <p:nvSpPr>
            <p:cNvPr id="17" name="矩形 16">
              <a:extLst>
                <a:ext uri="{FF2B5EF4-FFF2-40B4-BE49-F238E27FC236}">
                  <a16:creationId xmlns:a16="http://schemas.microsoft.com/office/drawing/2014/main" id="{86DA4830-8371-A843-BF76-F8781B1494B3}"/>
                </a:ext>
              </a:extLst>
            </p:cNvPr>
            <p:cNvSpPr/>
            <p:nvPr userDrawn="1"/>
          </p:nvSpPr>
          <p:spPr>
            <a:xfrm>
              <a:off x="800100" y="978788"/>
              <a:ext cx="6226039" cy="55659"/>
            </a:xfrm>
            <a:prstGeom prst="rect">
              <a:avLst/>
            </a:prstGeom>
            <a:gradFill flip="none" rotWithShape="1">
              <a:gsLst>
                <a:gs pos="0">
                  <a:schemeClr val="bg1">
                    <a:alpha val="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493328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063662-F7FF-CE44-B103-D8EAD00BA612}"/>
              </a:ext>
            </a:extLst>
          </p:cNvPr>
          <p:cNvSpPr>
            <a:spLocks noGrp="1"/>
          </p:cNvSpPr>
          <p:nvPr>
            <p:ph type="title"/>
          </p:nvPr>
        </p:nvSpPr>
        <p:spPr>
          <a:xfrm>
            <a:off x="1123398" y="2955235"/>
            <a:ext cx="8577193" cy="1634228"/>
          </a:xfrm>
        </p:spPr>
        <p:txBody>
          <a:bodyPr anchor="b">
            <a:normAutofit/>
          </a:bodyPr>
          <a:lstStyle>
            <a:lvl1pPr>
              <a:defRPr sz="4800" b="1" i="0">
                <a:solidFill>
                  <a:schemeClr val="bg1"/>
                </a:solidFill>
                <a:latin typeface="Source Sans Pro Black" panose="020B0503030403020204" pitchFamily="34" charset="0"/>
                <a:ea typeface="Microsoft YaHei" panose="020B0503020204020204" pitchFamily="34" charset="-122"/>
              </a:defRPr>
            </a:lvl1p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6323BE05-2CCE-BC4C-ACAC-23769E0E538C}"/>
              </a:ext>
            </a:extLst>
          </p:cNvPr>
          <p:cNvSpPr>
            <a:spLocks noGrp="1"/>
          </p:cNvSpPr>
          <p:nvPr>
            <p:ph type="body" idx="1"/>
          </p:nvPr>
        </p:nvSpPr>
        <p:spPr>
          <a:xfrm>
            <a:off x="1123398" y="4654828"/>
            <a:ext cx="10515600" cy="752060"/>
          </a:xfrm>
        </p:spPr>
        <p:txBody>
          <a:bodyPr>
            <a:noAutofit/>
          </a:bodyPr>
          <a:lstStyle>
            <a:lvl1pPr marL="0" indent="0">
              <a:buNone/>
              <a:defRPr sz="1800" b="0" i="0">
                <a:solidFill>
                  <a:schemeClr val="bg2"/>
                </a:solidFill>
                <a:latin typeface="Source Sans Pro" panose="020B0503030403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dirty="0"/>
              <a:t>编辑母版文本样式
第二级
第三级
第四级
第五级</a:t>
            </a:r>
          </a:p>
        </p:txBody>
      </p:sp>
      <p:sp>
        <p:nvSpPr>
          <p:cNvPr id="4" name="日期占位符 3">
            <a:extLst>
              <a:ext uri="{FF2B5EF4-FFF2-40B4-BE49-F238E27FC236}">
                <a16:creationId xmlns:a16="http://schemas.microsoft.com/office/drawing/2014/main" id="{AF9CA3CF-C034-2B42-8468-9A14DE471B04}"/>
              </a:ext>
            </a:extLst>
          </p:cNvPr>
          <p:cNvSpPr>
            <a:spLocks noGrp="1"/>
          </p:cNvSpPr>
          <p:nvPr>
            <p:ph type="dt" sz="half" idx="10"/>
          </p:nvPr>
        </p:nvSpPr>
        <p:spPr/>
        <p:txBody>
          <a:bodyPr/>
          <a:lstStyle/>
          <a:p>
            <a:fld id="{4A73E03B-3EC6-4449-A8A3-CCF5018EECE3}" type="datetimeFigureOut">
              <a:rPr kumimoji="1" lang="zh-CN" altLang="en-US" smtClean="0"/>
              <a:t>2021/6/25</a:t>
            </a:fld>
            <a:endParaRPr kumimoji="1" lang="zh-CN" altLang="en-US"/>
          </a:p>
        </p:txBody>
      </p:sp>
      <p:sp>
        <p:nvSpPr>
          <p:cNvPr id="5" name="页脚占位符 4">
            <a:extLst>
              <a:ext uri="{FF2B5EF4-FFF2-40B4-BE49-F238E27FC236}">
                <a16:creationId xmlns:a16="http://schemas.microsoft.com/office/drawing/2014/main" id="{F2DB5B2C-712C-1F46-9116-BF4307FA495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06D308A-B46C-F64A-AA33-4F0EA4881812}"/>
              </a:ext>
            </a:extLst>
          </p:cNvPr>
          <p:cNvSpPr>
            <a:spLocks noGrp="1"/>
          </p:cNvSpPr>
          <p:nvPr>
            <p:ph type="sldNum" sz="quarter" idx="12"/>
          </p:nvPr>
        </p:nvSpPr>
        <p:spPr/>
        <p:txBody>
          <a:bodyPr/>
          <a:lstStyle/>
          <a:p>
            <a:fld id="{EDADB682-E65E-F74F-9146-6D6907F7644D}" type="slidenum">
              <a:rPr kumimoji="1" lang="zh-CN" altLang="en-US" smtClean="0"/>
              <a:t>‹#›</a:t>
            </a:fld>
            <a:endParaRPr kumimoji="1" lang="zh-CN" altLang="en-US"/>
          </a:p>
        </p:txBody>
      </p:sp>
    </p:spTree>
    <p:extLst>
      <p:ext uri="{BB962C8B-B14F-4D97-AF65-F5344CB8AC3E}">
        <p14:creationId xmlns:p14="http://schemas.microsoft.com/office/powerpoint/2010/main" val="71802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白板">
    <p:bg>
      <p:bgPr>
        <a:solidFill>
          <a:schemeClr val="bg1"/>
        </a:solid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F5B33A4-CF87-B94B-8995-08A0DA0F9DA6}"/>
              </a:ext>
            </a:extLst>
          </p:cNvPr>
          <p:cNvSpPr>
            <a:spLocks noGrp="1"/>
          </p:cNvSpPr>
          <p:nvPr>
            <p:ph type="dt" sz="half" idx="10"/>
          </p:nvPr>
        </p:nvSpPr>
        <p:spPr/>
        <p:txBody>
          <a:bodyPr/>
          <a:lstStyle/>
          <a:p>
            <a:fld id="{4A73E03B-3EC6-4449-A8A3-CCF5018EECE3}" type="datetimeFigureOut">
              <a:rPr kumimoji="1" lang="zh-CN" altLang="en-US" smtClean="0"/>
              <a:t>2021/6/25</a:t>
            </a:fld>
            <a:endParaRPr kumimoji="1" lang="zh-CN" altLang="en-US"/>
          </a:p>
        </p:txBody>
      </p:sp>
      <p:sp>
        <p:nvSpPr>
          <p:cNvPr id="3" name="页脚占位符 2">
            <a:extLst>
              <a:ext uri="{FF2B5EF4-FFF2-40B4-BE49-F238E27FC236}">
                <a16:creationId xmlns:a16="http://schemas.microsoft.com/office/drawing/2014/main" id="{8822151A-07E7-504A-B98F-D5B96A55B731}"/>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4D8BDD3E-AC25-9F49-9D06-286224487D2E}"/>
              </a:ext>
            </a:extLst>
          </p:cNvPr>
          <p:cNvSpPr>
            <a:spLocks noGrp="1"/>
          </p:cNvSpPr>
          <p:nvPr>
            <p:ph type="sldNum" sz="quarter" idx="12"/>
          </p:nvPr>
        </p:nvSpPr>
        <p:spPr/>
        <p:txBody>
          <a:bodyPr/>
          <a:lstStyle/>
          <a:p>
            <a:fld id="{EDADB682-E65E-F74F-9146-6D6907F7644D}" type="slidenum">
              <a:rPr kumimoji="1" lang="zh-CN" altLang="en-US" smtClean="0"/>
              <a:t>‹#›</a:t>
            </a:fld>
            <a:endParaRPr kumimoji="1" lang="zh-CN" altLang="en-US"/>
          </a:p>
        </p:txBody>
      </p:sp>
      <p:pic>
        <p:nvPicPr>
          <p:cNvPr id="8" name="图片 7">
            <a:extLst>
              <a:ext uri="{FF2B5EF4-FFF2-40B4-BE49-F238E27FC236}">
                <a16:creationId xmlns:a16="http://schemas.microsoft.com/office/drawing/2014/main" id="{443B07D5-45A6-DF4E-8019-F593AE595D9B}"/>
              </a:ext>
            </a:extLst>
          </p:cNvPr>
          <p:cNvPicPr>
            <a:picLocks noChangeAspect="1"/>
          </p:cNvPicPr>
          <p:nvPr userDrawn="1"/>
        </p:nvPicPr>
        <p:blipFill>
          <a:blip r:embed="rId2"/>
          <a:stretch>
            <a:fillRect/>
          </a:stretch>
        </p:blipFill>
        <p:spPr>
          <a:xfrm>
            <a:off x="10547479" y="5235879"/>
            <a:ext cx="1813058" cy="1810010"/>
          </a:xfrm>
          <a:prstGeom prst="rect">
            <a:avLst/>
          </a:prstGeom>
        </p:spPr>
      </p:pic>
    </p:spTree>
    <p:extLst>
      <p:ext uri="{BB962C8B-B14F-4D97-AF65-F5344CB8AC3E}">
        <p14:creationId xmlns:p14="http://schemas.microsoft.com/office/powerpoint/2010/main" val="3179704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绿色黑板">
    <p:bg>
      <p:bgPr>
        <a:solidFill>
          <a:srgbClr val="025028"/>
        </a:solid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F5B33A4-CF87-B94B-8995-08A0DA0F9DA6}"/>
              </a:ext>
            </a:extLst>
          </p:cNvPr>
          <p:cNvSpPr>
            <a:spLocks noGrp="1"/>
          </p:cNvSpPr>
          <p:nvPr>
            <p:ph type="dt" sz="half" idx="10"/>
          </p:nvPr>
        </p:nvSpPr>
        <p:spPr/>
        <p:txBody>
          <a:bodyPr/>
          <a:lstStyle/>
          <a:p>
            <a:fld id="{4A73E03B-3EC6-4449-A8A3-CCF5018EECE3}" type="datetimeFigureOut">
              <a:rPr kumimoji="1" lang="zh-CN" altLang="en-US" smtClean="0"/>
              <a:t>2021/6/25</a:t>
            </a:fld>
            <a:endParaRPr kumimoji="1" lang="zh-CN" altLang="en-US"/>
          </a:p>
        </p:txBody>
      </p:sp>
      <p:sp>
        <p:nvSpPr>
          <p:cNvPr id="3" name="页脚占位符 2">
            <a:extLst>
              <a:ext uri="{FF2B5EF4-FFF2-40B4-BE49-F238E27FC236}">
                <a16:creationId xmlns:a16="http://schemas.microsoft.com/office/drawing/2014/main" id="{8822151A-07E7-504A-B98F-D5B96A55B731}"/>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4D8BDD3E-AC25-9F49-9D06-286224487D2E}"/>
              </a:ext>
            </a:extLst>
          </p:cNvPr>
          <p:cNvSpPr>
            <a:spLocks noGrp="1"/>
          </p:cNvSpPr>
          <p:nvPr>
            <p:ph type="sldNum" sz="quarter" idx="12"/>
          </p:nvPr>
        </p:nvSpPr>
        <p:spPr/>
        <p:txBody>
          <a:bodyPr/>
          <a:lstStyle/>
          <a:p>
            <a:fld id="{EDADB682-E65E-F74F-9146-6D6907F7644D}" type="slidenum">
              <a:rPr kumimoji="1" lang="zh-CN" altLang="en-US" smtClean="0"/>
              <a:t>‹#›</a:t>
            </a:fld>
            <a:endParaRPr kumimoji="1" lang="zh-CN" altLang="en-US"/>
          </a:p>
        </p:txBody>
      </p:sp>
      <p:pic>
        <p:nvPicPr>
          <p:cNvPr id="8" name="图片 7">
            <a:extLst>
              <a:ext uri="{FF2B5EF4-FFF2-40B4-BE49-F238E27FC236}">
                <a16:creationId xmlns:a16="http://schemas.microsoft.com/office/drawing/2014/main" id="{443B07D5-45A6-DF4E-8019-F593AE595D9B}"/>
              </a:ext>
            </a:extLst>
          </p:cNvPr>
          <p:cNvPicPr>
            <a:picLocks noChangeAspect="1"/>
          </p:cNvPicPr>
          <p:nvPr userDrawn="1"/>
        </p:nvPicPr>
        <p:blipFill>
          <a:blip r:embed="rId2"/>
          <a:stretch>
            <a:fillRect/>
          </a:stretch>
        </p:blipFill>
        <p:spPr>
          <a:xfrm>
            <a:off x="10547479" y="5235879"/>
            <a:ext cx="1813058" cy="1810011"/>
          </a:xfrm>
          <a:prstGeom prst="rect">
            <a:avLst/>
          </a:prstGeom>
        </p:spPr>
      </p:pic>
    </p:spTree>
    <p:extLst>
      <p:ext uri="{BB962C8B-B14F-4D97-AF65-F5344CB8AC3E}">
        <p14:creationId xmlns:p14="http://schemas.microsoft.com/office/powerpoint/2010/main" val="3108992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黑色黑板">
    <p:bg>
      <p:bgPr>
        <a:solidFill>
          <a:schemeClr val="tx1"/>
        </a:solid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F5B33A4-CF87-B94B-8995-08A0DA0F9DA6}"/>
              </a:ext>
            </a:extLst>
          </p:cNvPr>
          <p:cNvSpPr>
            <a:spLocks noGrp="1"/>
          </p:cNvSpPr>
          <p:nvPr>
            <p:ph type="dt" sz="half" idx="10"/>
          </p:nvPr>
        </p:nvSpPr>
        <p:spPr/>
        <p:txBody>
          <a:bodyPr/>
          <a:lstStyle/>
          <a:p>
            <a:fld id="{4A73E03B-3EC6-4449-A8A3-CCF5018EECE3}" type="datetimeFigureOut">
              <a:rPr kumimoji="1" lang="zh-CN" altLang="en-US" smtClean="0"/>
              <a:t>2021/6/25</a:t>
            </a:fld>
            <a:endParaRPr kumimoji="1" lang="zh-CN" altLang="en-US"/>
          </a:p>
        </p:txBody>
      </p:sp>
      <p:sp>
        <p:nvSpPr>
          <p:cNvPr id="3" name="页脚占位符 2">
            <a:extLst>
              <a:ext uri="{FF2B5EF4-FFF2-40B4-BE49-F238E27FC236}">
                <a16:creationId xmlns:a16="http://schemas.microsoft.com/office/drawing/2014/main" id="{8822151A-07E7-504A-B98F-D5B96A55B731}"/>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4D8BDD3E-AC25-9F49-9D06-286224487D2E}"/>
              </a:ext>
            </a:extLst>
          </p:cNvPr>
          <p:cNvSpPr>
            <a:spLocks noGrp="1"/>
          </p:cNvSpPr>
          <p:nvPr>
            <p:ph type="sldNum" sz="quarter" idx="12"/>
          </p:nvPr>
        </p:nvSpPr>
        <p:spPr/>
        <p:txBody>
          <a:bodyPr/>
          <a:lstStyle/>
          <a:p>
            <a:fld id="{EDADB682-E65E-F74F-9146-6D6907F7644D}" type="slidenum">
              <a:rPr kumimoji="1" lang="zh-CN" altLang="en-US" smtClean="0"/>
              <a:t>‹#›</a:t>
            </a:fld>
            <a:endParaRPr kumimoji="1" lang="zh-CN" altLang="en-US"/>
          </a:p>
        </p:txBody>
      </p:sp>
      <p:pic>
        <p:nvPicPr>
          <p:cNvPr id="8" name="图片 7">
            <a:extLst>
              <a:ext uri="{FF2B5EF4-FFF2-40B4-BE49-F238E27FC236}">
                <a16:creationId xmlns:a16="http://schemas.microsoft.com/office/drawing/2014/main" id="{443B07D5-45A6-DF4E-8019-F593AE595D9B}"/>
              </a:ext>
            </a:extLst>
          </p:cNvPr>
          <p:cNvPicPr>
            <a:picLocks noChangeAspect="1"/>
          </p:cNvPicPr>
          <p:nvPr userDrawn="1"/>
        </p:nvPicPr>
        <p:blipFill>
          <a:blip r:embed="rId2"/>
          <a:stretch>
            <a:fillRect/>
          </a:stretch>
        </p:blipFill>
        <p:spPr>
          <a:xfrm>
            <a:off x="10547479" y="5235879"/>
            <a:ext cx="1813058" cy="1810011"/>
          </a:xfrm>
          <a:prstGeom prst="rect">
            <a:avLst/>
          </a:prstGeom>
        </p:spPr>
      </p:pic>
    </p:spTree>
    <p:extLst>
      <p:ext uri="{BB962C8B-B14F-4D97-AF65-F5344CB8AC3E}">
        <p14:creationId xmlns:p14="http://schemas.microsoft.com/office/powerpoint/2010/main" val="128681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D593191-A86B-9C4B-A7AA-DBA9041E70FD}"/>
              </a:ext>
            </a:extLst>
          </p:cNvPr>
          <p:cNvSpPr>
            <a:spLocks noGrp="1"/>
          </p:cNvSpPr>
          <p:nvPr>
            <p:ph type="title"/>
          </p:nvPr>
        </p:nvSpPr>
        <p:spPr>
          <a:xfrm>
            <a:off x="838200" y="365125"/>
            <a:ext cx="10515600" cy="1281113"/>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34D9339B-E02C-204F-B5A5-8436C55829F6}"/>
              </a:ext>
            </a:extLst>
          </p:cNvPr>
          <p:cNvSpPr>
            <a:spLocks noGrp="1"/>
          </p:cNvSpPr>
          <p:nvPr>
            <p:ph type="body" idx="1"/>
          </p:nvPr>
        </p:nvSpPr>
        <p:spPr>
          <a:xfrm>
            <a:off x="1651378" y="1825625"/>
            <a:ext cx="8902123" cy="4351338"/>
          </a:xfrm>
          <a:prstGeom prst="rect">
            <a:avLst/>
          </a:prstGeom>
        </p:spPr>
        <p:txBody>
          <a:bodyPr vert="horz" lIns="91440" tIns="45720" rIns="91440" bIns="45720" rtlCol="0">
            <a:normAutofit/>
          </a:bodyPr>
          <a:lstStyle/>
          <a:p>
            <a:r>
              <a:rPr kumimoji="1" lang="zh-CN" altLang="en-US" dirty="0"/>
              <a:t>编辑母版文本样式
第二级
第三级
第四级
第五级</a:t>
            </a:r>
          </a:p>
        </p:txBody>
      </p:sp>
      <p:sp>
        <p:nvSpPr>
          <p:cNvPr id="4" name="日期占位符 3">
            <a:extLst>
              <a:ext uri="{FF2B5EF4-FFF2-40B4-BE49-F238E27FC236}">
                <a16:creationId xmlns:a16="http://schemas.microsoft.com/office/drawing/2014/main" id="{6724C095-FB19-3344-86CA-E7BF4FAA77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3E03B-3EC6-4449-A8A3-CCF5018EECE3}" type="datetimeFigureOut">
              <a:rPr kumimoji="1" lang="zh-CN" altLang="en-US" smtClean="0"/>
              <a:t>2021/6/25</a:t>
            </a:fld>
            <a:endParaRPr kumimoji="1" lang="zh-CN" altLang="en-US"/>
          </a:p>
        </p:txBody>
      </p:sp>
      <p:sp>
        <p:nvSpPr>
          <p:cNvPr id="5" name="页脚占位符 4">
            <a:extLst>
              <a:ext uri="{FF2B5EF4-FFF2-40B4-BE49-F238E27FC236}">
                <a16:creationId xmlns:a16="http://schemas.microsoft.com/office/drawing/2014/main" id="{AB764884-A22D-0045-875E-57171FC38E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08A468D1-8542-0E4B-874D-49D73D3F5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ADB682-E65E-F74F-9146-6D6907F7644D}" type="slidenum">
              <a:rPr kumimoji="1" lang="zh-CN" altLang="en-US" smtClean="0"/>
              <a:t>‹#›</a:t>
            </a:fld>
            <a:endParaRPr kumimoji="1" lang="zh-CN" altLang="en-US"/>
          </a:p>
        </p:txBody>
      </p:sp>
    </p:spTree>
    <p:extLst>
      <p:ext uri="{BB962C8B-B14F-4D97-AF65-F5344CB8AC3E}">
        <p14:creationId xmlns:p14="http://schemas.microsoft.com/office/powerpoint/2010/main" val="359996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62" r:id="rId5"/>
    <p:sldLayoutId id="2147483655" r:id="rId6"/>
    <p:sldLayoutId id="2147483661" r:id="rId7"/>
  </p:sldLayoutIdLst>
  <p:txStyles>
    <p:titleStyle>
      <a:lvl1pPr algn="l" defTabSz="914400" rtl="0" eaLnBrk="1" latinLnBrk="0" hangingPunct="1">
        <a:lnSpc>
          <a:spcPct val="90000"/>
        </a:lnSpc>
        <a:spcBef>
          <a:spcPct val="0"/>
        </a:spcBef>
        <a:buNone/>
        <a:defRPr sz="4000" b="0" i="0" kern="1200">
          <a:solidFill>
            <a:schemeClr val="tx1"/>
          </a:solidFill>
          <a:latin typeface="Source Sans Pro" panose="020B0503030403020204" pitchFamily="34" charset="0"/>
          <a:ea typeface="Microsoft YaHei"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Source Sans Pro" panose="020B0503030403020204" pitchFamily="34" charset="0"/>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DEFEC-28D1-854B-AB44-1D614DA8A7E2}"/>
              </a:ext>
            </a:extLst>
          </p:cNvPr>
          <p:cNvSpPr>
            <a:spLocks noGrp="1"/>
          </p:cNvSpPr>
          <p:nvPr>
            <p:ph type="ctrTitle"/>
          </p:nvPr>
        </p:nvSpPr>
        <p:spPr/>
        <p:txBody>
          <a:bodyPr>
            <a:normAutofit fontScale="90000"/>
          </a:bodyPr>
          <a:lstStyle/>
          <a:p>
            <a:r>
              <a:rPr kumimoji="1" lang="en-US" altLang="zh-CN" sz="4900" dirty="0"/>
              <a:t>ECON221</a:t>
            </a:r>
            <a:br>
              <a:rPr kumimoji="1" lang="en-US" altLang="zh-CN" dirty="0"/>
            </a:br>
            <a:r>
              <a:rPr kumimoji="1" lang="en-US" altLang="zh-CN" sz="4900" dirty="0"/>
              <a:t>Microeconomics</a:t>
            </a:r>
            <a:r>
              <a:rPr kumimoji="1" lang="zh-CN" altLang="en-US" sz="4900" dirty="0"/>
              <a:t> </a:t>
            </a:r>
            <a:r>
              <a:rPr kumimoji="1" lang="en-US" altLang="zh-CN" sz="4900" dirty="0"/>
              <a:t>1</a:t>
            </a:r>
            <a:br>
              <a:rPr kumimoji="1" lang="en-US" altLang="zh-CN" sz="4900" dirty="0"/>
            </a:br>
            <a:r>
              <a:rPr kumimoji="1" lang="zh-CN" altLang="en-US" sz="4400" dirty="0"/>
              <a:t>中级</a:t>
            </a:r>
            <a:r>
              <a:rPr kumimoji="1" lang="zh-CN" altLang="en-US" sz="4400" dirty="0">
                <a:latin typeface="思源黑体" panose="020B0400000000000000" pitchFamily="34" charset="-122"/>
                <a:ea typeface="思源黑体" panose="020B0400000000000000" pitchFamily="34" charset="-122"/>
              </a:rPr>
              <a:t>微观经济学</a:t>
            </a:r>
            <a:endParaRPr kumimoji="1" lang="zh-CN" altLang="en-US" dirty="0">
              <a:latin typeface="思源黑体" panose="020B0400000000000000" pitchFamily="34" charset="-122"/>
              <a:ea typeface="思源黑体" panose="020B0400000000000000" pitchFamily="34" charset="-122"/>
            </a:endParaRPr>
          </a:p>
        </p:txBody>
      </p:sp>
      <p:sp>
        <p:nvSpPr>
          <p:cNvPr id="3" name="副标题 2">
            <a:extLst>
              <a:ext uri="{FF2B5EF4-FFF2-40B4-BE49-F238E27FC236}">
                <a16:creationId xmlns:a16="http://schemas.microsoft.com/office/drawing/2014/main" id="{227D92A3-A068-AF48-8657-AD2F71D38771}"/>
              </a:ext>
            </a:extLst>
          </p:cNvPr>
          <p:cNvSpPr>
            <a:spLocks noGrp="1"/>
          </p:cNvSpPr>
          <p:nvPr>
            <p:ph type="subTitle" idx="1"/>
          </p:nvPr>
        </p:nvSpPr>
        <p:spPr/>
        <p:txBody>
          <a:bodyPr/>
          <a:lstStyle/>
          <a:p>
            <a:r>
              <a:rPr kumimoji="1" lang="en-US" altLang="zh-CN" dirty="0" err="1">
                <a:ea typeface="思源黑体" panose="020B0400000000000000" pitchFamily="34" charset="-122"/>
              </a:rPr>
              <a:t>Lec</a:t>
            </a:r>
            <a:r>
              <a:rPr kumimoji="1" lang="en-US" altLang="zh-CN" dirty="0">
                <a:ea typeface="思源黑体" panose="020B0400000000000000" pitchFamily="34" charset="-122"/>
              </a:rPr>
              <a:t> 1:</a:t>
            </a:r>
            <a:r>
              <a:rPr kumimoji="1" lang="zh-CN" altLang="en-US" dirty="0">
                <a:ea typeface="思源黑体" panose="020B0400000000000000" pitchFamily="34" charset="-122"/>
              </a:rPr>
              <a:t> 偏好和效用；预算约束和消费者的最优选择</a:t>
            </a:r>
            <a:endParaRPr kumimoji="1" lang="en-US" altLang="zh-CN" dirty="0">
              <a:latin typeface="思源黑体" panose="020B0400000000000000" pitchFamily="34" charset="-122"/>
              <a:ea typeface="思源黑体" panose="020B0400000000000000" pitchFamily="34" charset="-122"/>
            </a:endParaRPr>
          </a:p>
        </p:txBody>
      </p:sp>
    </p:spTree>
    <p:extLst>
      <p:ext uri="{BB962C8B-B14F-4D97-AF65-F5344CB8AC3E}">
        <p14:creationId xmlns:p14="http://schemas.microsoft.com/office/powerpoint/2010/main" val="1737029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022B1-2514-47A0-BFC9-4205F8D4E21C}"/>
              </a:ext>
            </a:extLst>
          </p:cNvPr>
          <p:cNvSpPr>
            <a:spLocks noGrp="1"/>
          </p:cNvSpPr>
          <p:nvPr>
            <p:ph type="title"/>
          </p:nvPr>
        </p:nvSpPr>
        <p:spPr/>
        <p:txBody>
          <a:bodyPr/>
          <a:lstStyle/>
          <a:p>
            <a:r>
              <a:rPr lang="zh-CN" altLang="en-US" dirty="0">
                <a:latin typeface="Source Sans Pro" panose="020B0503030403020204" pitchFamily="34" charset="0"/>
                <a:ea typeface="思源黑体" panose="020B0400000000000000" pitchFamily="34" charset="-122"/>
              </a:rPr>
              <a:t>边际替代率 </a:t>
            </a:r>
            <a:r>
              <a:rPr lang="en-US" altLang="zh-CN" dirty="0">
                <a:latin typeface="Source Sans Pro" panose="020B0503030403020204" pitchFamily="34" charset="0"/>
                <a:ea typeface="思源黑体" panose="020B0400000000000000" pitchFamily="34" charset="-122"/>
              </a:rPr>
              <a:t>Marginal</a:t>
            </a:r>
            <a:r>
              <a:rPr lang="zh-CN" altLang="en-US" dirty="0">
                <a:latin typeface="Source Sans Pro" panose="020B0503030403020204" pitchFamily="34" charset="0"/>
                <a:ea typeface="思源黑体" panose="020B0400000000000000" pitchFamily="34" charset="-122"/>
              </a:rPr>
              <a:t> </a:t>
            </a:r>
            <a:r>
              <a:rPr lang="en-US" altLang="zh-CN" dirty="0">
                <a:latin typeface="Source Sans Pro" panose="020B0503030403020204" pitchFamily="34" charset="0"/>
                <a:ea typeface="思源黑体" panose="020B0400000000000000" pitchFamily="34" charset="-122"/>
              </a:rPr>
              <a:t>rate</a:t>
            </a:r>
            <a:r>
              <a:rPr lang="zh-CN" altLang="en-US" dirty="0">
                <a:latin typeface="Source Sans Pro" panose="020B0503030403020204" pitchFamily="34" charset="0"/>
                <a:ea typeface="思源黑体" panose="020B0400000000000000" pitchFamily="34" charset="-122"/>
              </a:rPr>
              <a:t> </a:t>
            </a:r>
            <a:r>
              <a:rPr lang="en-US" altLang="zh-CN" dirty="0">
                <a:latin typeface="Source Sans Pro" panose="020B0503030403020204" pitchFamily="34" charset="0"/>
                <a:ea typeface="思源黑体" panose="020B0400000000000000" pitchFamily="34" charset="-122"/>
              </a:rPr>
              <a:t>of</a:t>
            </a:r>
            <a:r>
              <a:rPr lang="zh-CN" altLang="en-US" dirty="0">
                <a:latin typeface="Source Sans Pro" panose="020B0503030403020204" pitchFamily="34" charset="0"/>
                <a:ea typeface="思源黑体" panose="020B0400000000000000" pitchFamily="34" charset="-122"/>
              </a:rPr>
              <a:t> </a:t>
            </a:r>
            <a:r>
              <a:rPr lang="en-US" altLang="zh-CN" dirty="0">
                <a:latin typeface="Source Sans Pro" panose="020B0503030403020204" pitchFamily="34" charset="0"/>
                <a:ea typeface="思源黑体" panose="020B0400000000000000" pitchFamily="34" charset="-122"/>
              </a:rPr>
              <a:t>substitution</a:t>
            </a:r>
            <a:r>
              <a:rPr lang="zh-CN" altLang="en-US" dirty="0">
                <a:latin typeface="Source Sans Pro" panose="020B0503030403020204" pitchFamily="34" charset="0"/>
                <a:ea typeface="思源黑体" panose="020B0400000000000000" pitchFamily="34" charset="-122"/>
              </a:rPr>
              <a:t> </a:t>
            </a:r>
            <a:r>
              <a:rPr lang="en-US" altLang="zh-CN" dirty="0">
                <a:latin typeface="Source Sans Pro" panose="020B0503030403020204" pitchFamily="34" charset="0"/>
                <a:ea typeface="思源黑体" panose="020B0400000000000000" pitchFamily="34" charset="-122"/>
              </a:rPr>
              <a:t>(MRS)</a:t>
            </a:r>
            <a:endParaRPr lang="zh-CN" altLang="en-US" dirty="0">
              <a:latin typeface="Source Sans Pro" panose="020B0503030403020204" pitchFamily="34" charset="0"/>
              <a:ea typeface="思源黑体" panose="020B0400000000000000" pitchFamily="34" charset="-122"/>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69B6AD9-DD8B-4400-ACFB-5533BD5D2E92}"/>
                  </a:ext>
                </a:extLst>
              </p:cNvPr>
              <p:cNvSpPr>
                <a:spLocks noGrp="1"/>
              </p:cNvSpPr>
              <p:nvPr>
                <p:ph idx="1"/>
              </p:nvPr>
            </p:nvSpPr>
            <p:spPr>
              <a:xfrm>
                <a:off x="176389" y="1429221"/>
                <a:ext cx="11643078" cy="4351338"/>
              </a:xfrm>
            </p:spPr>
            <p:txBody>
              <a:bodyPr>
                <a:noAutofit/>
              </a:bodyPr>
              <a:lstStyle/>
              <a:p>
                <a:pPr marL="457200" indent="-457200">
                  <a:lnSpc>
                    <a:spcPct val="114000"/>
                  </a:lnSpc>
                  <a:buAutoNum type="arabicPeriod"/>
                </a:pPr>
                <a:r>
                  <a:rPr lang="zh-CN" altLang="en-US" dirty="0">
                    <a:ea typeface="思源黑体" panose="020B0400000000000000" pitchFamily="34" charset="-122"/>
                  </a:rPr>
                  <a:t>定义：消费者用一种商品交换另一种商品的意愿，使交换前后仍然保持在同一无差异曲线上的比值</a:t>
                </a:r>
                <a:endParaRPr lang="en-US" altLang="zh-CN" dirty="0">
                  <a:ea typeface="思源黑体" panose="020B0400000000000000" pitchFamily="34" charset="-122"/>
                </a:endParaRPr>
              </a:p>
              <a:p>
                <a:pPr marL="457200" indent="-457200">
                  <a:lnSpc>
                    <a:spcPct val="114000"/>
                  </a:lnSpc>
                  <a:buAutoNum type="arabicPeriod"/>
                </a:pPr>
                <a:r>
                  <a:rPr lang="zh-CN" altLang="en-US" dirty="0">
                    <a:ea typeface="思源黑体" panose="020B0400000000000000" pitchFamily="34" charset="-122"/>
                  </a:rPr>
                  <a:t>商品</a:t>
                </a:r>
                <a:r>
                  <a:rPr lang="en-US" altLang="zh-CN" dirty="0">
                    <a:ea typeface="思源黑体" panose="020B0400000000000000" pitchFamily="34" charset="-122"/>
                  </a:rPr>
                  <a:t>2</a:t>
                </a:r>
                <a:r>
                  <a:rPr lang="zh-CN" altLang="en-US" dirty="0">
                    <a:ea typeface="思源黑体" panose="020B0400000000000000" pitchFamily="34" charset="-122"/>
                  </a:rPr>
                  <a:t>对商品</a:t>
                </a:r>
                <a:r>
                  <a:rPr lang="en-US" altLang="zh-CN" dirty="0">
                    <a:ea typeface="思源黑体" panose="020B0400000000000000" pitchFamily="34" charset="-122"/>
                  </a:rPr>
                  <a:t>1</a:t>
                </a:r>
                <a:r>
                  <a:rPr lang="zh-CN" altLang="en-US" dirty="0">
                    <a:ea typeface="思源黑体" panose="020B0400000000000000" pitchFamily="34" charset="-122"/>
                  </a:rPr>
                  <a:t>的边际替代率：由于</a:t>
                </a:r>
                <a14:m>
                  <m:oMath xmlns:m="http://schemas.openxmlformats.org/officeDocument/2006/math">
                    <m:r>
                      <a:rPr lang="zh-CN" altLang="en-US" b="0" i="1" dirty="0">
                        <a:latin typeface="Cambria Math" panose="02040503050406030204" pitchFamily="18" charset="0"/>
                        <a:ea typeface="思源黑体" panose="020B0400000000000000" pitchFamily="34" charset="-122"/>
                      </a:rPr>
                      <m:t>无差异</m:t>
                    </m:r>
                    <m:r>
                      <a:rPr lang="zh-CN" altLang="en-US" i="1" dirty="0" smtClean="0">
                        <a:latin typeface="Cambria Math" panose="02040503050406030204" pitchFamily="18" charset="0"/>
                        <a:ea typeface="思源黑体" panose="020B0400000000000000" pitchFamily="34" charset="-122"/>
                      </a:rPr>
                      <m:t>曲线</m:t>
                    </m:r>
                    <m:r>
                      <a:rPr lang="zh-CN" altLang="en-US" i="1" dirty="0">
                        <a:latin typeface="Cambria Math" panose="02040503050406030204" pitchFamily="18" charset="0"/>
                        <a:ea typeface="思源黑体" panose="020B0400000000000000" pitchFamily="34" charset="-122"/>
                      </a:rPr>
                      <m:t>向下</m:t>
                    </m:r>
                    <m:r>
                      <a:rPr lang="zh-CN" altLang="en-US" i="1" dirty="0" smtClean="0">
                        <a:latin typeface="Cambria Math" panose="02040503050406030204" pitchFamily="18" charset="0"/>
                        <a:ea typeface="思源黑体" panose="020B0400000000000000" pitchFamily="34" charset="-122"/>
                      </a:rPr>
                      <m:t>倾斜</m:t>
                    </m:r>
                    <m:r>
                      <a:rPr lang="zh-CN" altLang="en-US" b="0" i="1" dirty="0" smtClean="0">
                        <a:latin typeface="Cambria Math" panose="02040503050406030204" pitchFamily="18" charset="0"/>
                        <a:ea typeface="思源黑体" panose="020B0400000000000000" pitchFamily="34" charset="-122"/>
                      </a:rPr>
                      <m:t>，</m:t>
                    </m:r>
                  </m:oMath>
                </a14:m>
                <a:endParaRPr lang="en-US" altLang="zh-CN" b="0" i="1" dirty="0">
                  <a:latin typeface="Cambria Math" panose="02040503050406030204" pitchFamily="18" charset="0"/>
                  <a:ea typeface="思源黑体" panose="020B0400000000000000" pitchFamily="34" charset="-122"/>
                </a:endParaRPr>
              </a:p>
              <a:p>
                <a:pPr marL="0" indent="0" algn="ctr">
                  <a:lnSpc>
                    <a:spcPct val="114000"/>
                  </a:lnSpc>
                  <a:buNone/>
                </a:pPr>
                <a14:m>
                  <m:oMath xmlns:m="http://schemas.openxmlformats.org/officeDocument/2006/math">
                    <m:r>
                      <a:rPr lang="en-US" altLang="zh-CN" b="0" i="1" smtClean="0">
                        <a:latin typeface="Cambria Math" panose="02040503050406030204" pitchFamily="18" charset="0"/>
                        <a:ea typeface="思源黑体" panose="020B0400000000000000" pitchFamily="34" charset="-122"/>
                      </a:rPr>
                      <m:t>𝑀𝑅𝑆</m:t>
                    </m:r>
                    <m:r>
                      <a:rPr lang="en-US" altLang="zh-CN" b="0" i="1" smtClean="0">
                        <a:latin typeface="Cambria Math" panose="02040503050406030204" pitchFamily="18" charset="0"/>
                        <a:ea typeface="思源黑体" panose="020B0400000000000000" pitchFamily="34" charset="-122"/>
                      </a:rPr>
                      <m:t>=</m:t>
                    </m:r>
                    <m:func>
                      <m:funcPr>
                        <m:ctrlPr>
                          <a:rPr lang="en-US" altLang="zh-CN" b="0" i="1" smtClean="0">
                            <a:latin typeface="Cambria Math" panose="02040503050406030204" pitchFamily="18" charset="0"/>
                            <a:ea typeface="思源黑体" panose="020B0400000000000000" pitchFamily="34" charset="-122"/>
                          </a:rPr>
                        </m:ctrlPr>
                      </m:funcPr>
                      <m:fName>
                        <m:limLow>
                          <m:limLowPr>
                            <m:ctrlPr>
                              <a:rPr lang="en-US" altLang="zh-CN" b="0" i="1" smtClean="0">
                                <a:latin typeface="Cambria Math" panose="02040503050406030204" pitchFamily="18" charset="0"/>
                                <a:ea typeface="思源黑体" panose="020B0400000000000000" pitchFamily="34" charset="-122"/>
                              </a:rPr>
                            </m:ctrlPr>
                          </m:limLowPr>
                          <m:e>
                            <m:r>
                              <m:rPr>
                                <m:sty m:val="p"/>
                              </m:rPr>
                              <a:rPr lang="en-US" altLang="zh-CN" b="0" i="0" smtClean="0">
                                <a:latin typeface="Cambria Math" panose="02040503050406030204" pitchFamily="18" charset="0"/>
                                <a:ea typeface="思源黑体" panose="020B0400000000000000" pitchFamily="34" charset="-122"/>
                              </a:rPr>
                              <m:t>lim</m:t>
                            </m:r>
                          </m:e>
                          <m:li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2</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lim>
                        </m:limLow>
                      </m:fName>
                      <m:e>
                        <m:r>
                          <a:rPr lang="en-US" altLang="zh-CN" b="0" i="1" smtClean="0">
                            <a:latin typeface="Cambria Math" panose="02040503050406030204" pitchFamily="18" charset="0"/>
                            <a:ea typeface="思源黑体" panose="020B0400000000000000" pitchFamily="34" charset="-122"/>
                          </a:rPr>
                          <m:t>−</m:t>
                        </m:r>
                        <m:f>
                          <m:fPr>
                            <m:ctrlPr>
                              <a:rPr lang="en-US" altLang="zh-CN" b="0" i="1" smtClean="0">
                                <a:latin typeface="Cambria Math" panose="02040503050406030204" pitchFamily="18" charset="0"/>
                                <a:ea typeface="思源黑体" panose="020B0400000000000000" pitchFamily="34" charset="-122"/>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2</m:t>
                                </m:r>
                              </m:sub>
                            </m:sSub>
                          </m:num>
                          <m:den>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1</m:t>
                                </m:r>
                              </m:sub>
                            </m:sSub>
                          </m:den>
                        </m:f>
                      </m:e>
                    </m:func>
                    <m:r>
                      <a:rPr lang="en-US" altLang="zh-CN" b="0" i="0" smtClean="0">
                        <a:latin typeface="Cambria Math" panose="02040503050406030204" pitchFamily="18" charset="0"/>
                        <a:ea typeface="思源黑体" panose="020B0400000000000000" pitchFamily="34" charset="-122"/>
                      </a:rPr>
                      <m:t>=−</m:t>
                    </m:r>
                  </m:oMath>
                </a14:m>
                <a:r>
                  <a:rPr lang="zh-CN" altLang="en-US" dirty="0">
                    <a:ea typeface="思源黑体" panose="020B0400000000000000" pitchFamily="34" charset="-122"/>
                  </a:rPr>
                  <a:t>无差异曲线的斜率</a:t>
                </a:r>
                <a:endParaRPr lang="en-US" altLang="zh-CN" dirty="0">
                  <a:ea typeface="思源黑体" panose="020B0400000000000000" pitchFamily="34" charset="-122"/>
                </a:endParaRPr>
              </a:p>
              <a:p>
                <a:pPr marL="0" indent="0">
                  <a:lnSpc>
                    <a:spcPct val="114000"/>
                  </a:lnSpc>
                  <a:buNone/>
                </a:pPr>
                <a:r>
                  <a:rPr lang="en-US" altLang="zh-CN" dirty="0">
                    <a:ea typeface="思源黑体" panose="020B0400000000000000" pitchFamily="34" charset="-122"/>
                  </a:rPr>
                  <a:t>3.</a:t>
                </a:r>
                <a:r>
                  <a:rPr lang="zh-CN" altLang="en-US" dirty="0">
                    <a:ea typeface="思源黑体" panose="020B0400000000000000" pitchFamily="34" charset="-122"/>
                  </a:rPr>
                  <a:t>      沿着无差异曲线向右下移动时，</a:t>
                </a:r>
                <a:r>
                  <a:rPr lang="en-US" altLang="zh-CN" dirty="0">
                    <a:ea typeface="思源黑体" panose="020B0400000000000000" pitchFamily="34" charset="-122"/>
                  </a:rPr>
                  <a:t>MRS</a:t>
                </a:r>
                <a:r>
                  <a:rPr lang="zh-CN" altLang="en-US" dirty="0">
                    <a:ea typeface="思源黑体" panose="020B0400000000000000" pitchFamily="34" charset="-122"/>
                  </a:rPr>
                  <a:t>递减</a:t>
                </a:r>
                <a:endParaRPr lang="en-US" altLang="zh-CN" dirty="0">
                  <a:ea typeface="思源黑体" panose="020B0400000000000000" pitchFamily="34" charset="-122"/>
                </a:endParaRPr>
              </a:p>
              <a:p>
                <a:pPr marL="0" indent="0">
                  <a:lnSpc>
                    <a:spcPct val="114000"/>
                  </a:lnSpc>
                  <a:buNone/>
                </a:pPr>
                <a:endParaRPr lang="en-US" altLang="zh-CN" dirty="0">
                  <a:ea typeface="思源黑体" panose="020B0400000000000000" pitchFamily="34" charset="-122"/>
                </a:endParaRPr>
              </a:p>
              <a:p>
                <a:pPr marL="457200" indent="-457200">
                  <a:lnSpc>
                    <a:spcPct val="114000"/>
                  </a:lnSpc>
                  <a:buAutoNum type="arabicPeriod"/>
                </a:pPr>
                <a:endParaRPr lang="en-US" altLang="zh-CN" dirty="0">
                  <a:ea typeface="思源黑体" panose="020B0400000000000000" pitchFamily="34" charset="-122"/>
                </a:endParaRPr>
              </a:p>
              <a:p>
                <a:pPr marL="457200" indent="-457200">
                  <a:lnSpc>
                    <a:spcPct val="114000"/>
                  </a:lnSpc>
                  <a:buFont typeface="+mj-lt"/>
                  <a:buAutoNum type="arabicPeriod"/>
                </a:pPr>
                <a:endParaRPr lang="en-US" altLang="zh-CN" dirty="0">
                  <a:ea typeface="思源黑体" panose="020B0400000000000000" pitchFamily="34" charset="-122"/>
                </a:endParaRPr>
              </a:p>
            </p:txBody>
          </p:sp>
        </mc:Choice>
        <mc:Fallback xmlns="">
          <p:sp>
            <p:nvSpPr>
              <p:cNvPr id="3" name="内容占位符 2">
                <a:extLst>
                  <a:ext uri="{FF2B5EF4-FFF2-40B4-BE49-F238E27FC236}">
                    <a16:creationId xmlns:a16="http://schemas.microsoft.com/office/drawing/2014/main" id="{369B6AD9-DD8B-4400-ACFB-5533BD5D2E92}"/>
                  </a:ext>
                </a:extLst>
              </p:cNvPr>
              <p:cNvSpPr>
                <a:spLocks noGrp="1" noRot="1" noChangeAspect="1" noMove="1" noResize="1" noEditPoints="1" noAdjustHandles="1" noChangeArrowheads="1" noChangeShapeType="1" noTextEdit="1"/>
              </p:cNvSpPr>
              <p:nvPr>
                <p:ph idx="1"/>
              </p:nvPr>
            </p:nvSpPr>
            <p:spPr>
              <a:xfrm>
                <a:off x="176389" y="1429221"/>
                <a:ext cx="11643078" cy="4351338"/>
              </a:xfrm>
              <a:blipFill>
                <a:blip r:embed="rId3"/>
                <a:stretch>
                  <a:fillRect l="-545" t="-58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A7943B5D-CA45-D74C-A4DF-D4744F72AB34}"/>
              </a:ext>
            </a:extLst>
          </p:cNvPr>
          <p:cNvPicPr>
            <a:picLocks noChangeAspect="1"/>
          </p:cNvPicPr>
          <p:nvPr/>
        </p:nvPicPr>
        <p:blipFill rotWithShape="1">
          <a:blip r:embed="rId4"/>
          <a:srcRect l="1491" t="3487" r="6503"/>
          <a:stretch/>
        </p:blipFill>
        <p:spPr>
          <a:xfrm>
            <a:off x="5946423" y="2950117"/>
            <a:ext cx="5873044" cy="3756564"/>
          </a:xfrm>
          <a:prstGeom prst="rect">
            <a:avLst/>
          </a:prstGeom>
        </p:spPr>
      </p:pic>
    </p:spTree>
    <p:extLst>
      <p:ext uri="{BB962C8B-B14F-4D97-AF65-F5344CB8AC3E}">
        <p14:creationId xmlns:p14="http://schemas.microsoft.com/office/powerpoint/2010/main" val="1840222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022B1-2514-47A0-BFC9-4205F8D4E21C}"/>
              </a:ext>
            </a:extLst>
          </p:cNvPr>
          <p:cNvSpPr>
            <a:spLocks noGrp="1"/>
          </p:cNvSpPr>
          <p:nvPr>
            <p:ph type="title"/>
          </p:nvPr>
        </p:nvSpPr>
        <p:spPr/>
        <p:txBody>
          <a:bodyPr/>
          <a:lstStyle/>
          <a:p>
            <a:r>
              <a:rPr lang="zh-CN" altLang="en-US" dirty="0">
                <a:latin typeface="Source Sans Pro" panose="020B0503030403020204" pitchFamily="34" charset="0"/>
                <a:ea typeface="思源黑体" panose="020B0400000000000000" pitchFamily="34" charset="-122"/>
              </a:rPr>
              <a:t>效用函数 </a:t>
            </a:r>
            <a:r>
              <a:rPr lang="en-US" altLang="zh-CN" dirty="0">
                <a:latin typeface="Source Sans Pro" panose="020B0503030403020204" pitchFamily="34" charset="0"/>
                <a:ea typeface="思源黑体" panose="020B0400000000000000" pitchFamily="34" charset="-122"/>
              </a:rPr>
              <a:t>Utility</a:t>
            </a:r>
            <a:r>
              <a:rPr lang="zh-CN" altLang="en-US" dirty="0">
                <a:latin typeface="Source Sans Pro" panose="020B0503030403020204" pitchFamily="34" charset="0"/>
                <a:ea typeface="思源黑体" panose="020B0400000000000000" pitchFamily="34" charset="-122"/>
              </a:rPr>
              <a:t> </a:t>
            </a:r>
            <a:r>
              <a:rPr lang="en-US" altLang="zh-CN" dirty="0">
                <a:latin typeface="Source Sans Pro" panose="020B0503030403020204" pitchFamily="34" charset="0"/>
                <a:ea typeface="思源黑体" panose="020B0400000000000000" pitchFamily="34" charset="-122"/>
              </a:rPr>
              <a:t>function</a:t>
            </a:r>
            <a:endParaRPr lang="zh-CN" altLang="en-US" dirty="0">
              <a:latin typeface="Source Sans Pro" panose="020B0503030403020204" pitchFamily="34" charset="0"/>
              <a:ea typeface="思源黑体" panose="020B0400000000000000" pitchFamily="34" charset="-122"/>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69B6AD9-DD8B-4400-ACFB-5533BD5D2E92}"/>
                  </a:ext>
                </a:extLst>
              </p:cNvPr>
              <p:cNvSpPr>
                <a:spLocks noGrp="1"/>
              </p:cNvSpPr>
              <p:nvPr>
                <p:ph idx="1"/>
              </p:nvPr>
            </p:nvSpPr>
            <p:spPr>
              <a:xfrm>
                <a:off x="838200" y="1711442"/>
                <a:ext cx="10890250" cy="4351338"/>
              </a:xfrm>
            </p:spPr>
            <p:txBody>
              <a:bodyPr>
                <a:noAutofit/>
              </a:bodyPr>
              <a:lstStyle/>
              <a:p>
                <a:pPr marL="457200" indent="-457200">
                  <a:lnSpc>
                    <a:spcPct val="114000"/>
                  </a:lnSpc>
                  <a:buAutoNum type="arabicPeriod"/>
                </a:pPr>
                <a:r>
                  <a:rPr lang="zh-CN" altLang="en-US" dirty="0">
                    <a:ea typeface="思源黑体" panose="020B0400000000000000" pitchFamily="34" charset="-122"/>
                  </a:rPr>
                  <a:t>为了简化分析，用函数表示消费者偏好 </a:t>
                </a:r>
                <a:r>
                  <a:rPr lang="en-US" altLang="zh-CN" dirty="0">
                    <a:ea typeface="思源黑体" panose="020B0400000000000000" pitchFamily="34" charset="-122"/>
                    <a:sym typeface="Wingdings" pitchFamily="2" charset="2"/>
                  </a:rPr>
                  <a:t></a:t>
                </a:r>
                <a:r>
                  <a:rPr lang="zh-CN" altLang="en-US" dirty="0">
                    <a:ea typeface="思源黑体" panose="020B0400000000000000" pitchFamily="34" charset="-122"/>
                    <a:sym typeface="Wingdings" pitchFamily="2" charset="2"/>
                  </a:rPr>
                  <a:t> 效用函数</a:t>
                </a:r>
                <a:endParaRPr lang="en-US" altLang="zh-CN" dirty="0">
                  <a:ea typeface="思源黑体" panose="020B0400000000000000" pitchFamily="34" charset="-122"/>
                  <a:sym typeface="Wingdings" pitchFamily="2" charset="2"/>
                </a:endParaRPr>
              </a:p>
              <a:p>
                <a:pPr marL="0" indent="0">
                  <a:lnSpc>
                    <a:spcPct val="114000"/>
                  </a:lnSpc>
                  <a:buNone/>
                </a:pPr>
                <a:endParaRPr lang="en-US" altLang="zh-CN" dirty="0">
                  <a:ea typeface="思源黑体" panose="020B0400000000000000" pitchFamily="34" charset="-122"/>
                </a:endParaRPr>
              </a:p>
              <a:p>
                <a:pPr marL="0" indent="0">
                  <a:lnSpc>
                    <a:spcPct val="114000"/>
                  </a:lnSpc>
                  <a:buNone/>
                </a:pPr>
                <a:r>
                  <a:rPr lang="en-US" altLang="zh-CN" dirty="0">
                    <a:ea typeface="思源黑体" panose="020B0400000000000000" pitchFamily="34" charset="-122"/>
                  </a:rPr>
                  <a:t>2.</a:t>
                </a:r>
                <a:r>
                  <a:rPr lang="zh-CN" altLang="en-US" dirty="0">
                    <a:ea typeface="思源黑体" panose="020B0400000000000000" pitchFamily="34" charset="-122"/>
                  </a:rPr>
                  <a:t>      定义：数字与消费束之间的对应关系为消费者的效用函数</a:t>
                </a:r>
                <a:endParaRPr lang="en-US" altLang="zh-CN" dirty="0">
                  <a:ea typeface="思源黑体" panose="020B0400000000000000" pitchFamily="34" charset="-122"/>
                </a:endParaRPr>
              </a:p>
              <a:p>
                <a:pPr marL="0" indent="0">
                  <a:lnSpc>
                    <a:spcPct val="114000"/>
                  </a:lnSpc>
                  <a:buNone/>
                </a:pPr>
                <a:r>
                  <a:rPr lang="en-US" altLang="zh-CN" dirty="0">
                    <a:ea typeface="思源黑体" panose="020B0400000000000000" pitchFamily="34" charset="-122"/>
                  </a:rPr>
                  <a:t>	a.</a:t>
                </a:r>
                <a:r>
                  <a:rPr lang="zh-CN" altLang="en-US" dirty="0">
                    <a:ea typeface="思源黑体" panose="020B0400000000000000" pitchFamily="34" charset="-122"/>
                  </a:rPr>
                  <a:t> </a:t>
                </a:r>
                <a14:m>
                  <m:oMath xmlns:m="http://schemas.openxmlformats.org/officeDocument/2006/math">
                    <m:r>
                      <a:rPr lang="en-US" altLang="zh-CN" b="0" i="1" smtClean="0">
                        <a:latin typeface="Cambria Math" panose="02040503050406030204" pitchFamily="18" charset="0"/>
                        <a:ea typeface="思源黑体" panose="020B0400000000000000" pitchFamily="34" charset="-122"/>
                      </a:rPr>
                      <m:t>𝑢</m:t>
                    </m:r>
                    <m:d>
                      <m:dPr>
                        <m:ctrlPr>
                          <a:rPr lang="en-US" altLang="zh-CN" b="0" i="1" smtClean="0">
                            <a:latin typeface="Cambria Math" panose="02040503050406030204" pitchFamily="18" charset="0"/>
                            <a:ea typeface="思源黑体" panose="020B0400000000000000" pitchFamily="34" charset="-122"/>
                          </a:rPr>
                        </m:ctrlPr>
                      </m:dPr>
                      <m:e>
                        <m:r>
                          <a:rPr lang="en-US" altLang="zh-CN" b="0" i="1" smtClean="0">
                            <a:latin typeface="Cambria Math" panose="02040503050406030204" pitchFamily="18" charset="0"/>
                            <a:ea typeface="思源黑体" panose="020B0400000000000000" pitchFamily="34" charset="-122"/>
                          </a:rPr>
                          <m:t>𝑋</m:t>
                        </m:r>
                      </m:e>
                    </m:d>
                    <m:r>
                      <a:rPr lang="en-US" altLang="zh-CN" b="0" i="1" smtClean="0">
                        <a:latin typeface="Cambria Math" panose="02040503050406030204" pitchFamily="18" charset="0"/>
                        <a:ea typeface="思源黑体" panose="020B0400000000000000" pitchFamily="34" charset="-122"/>
                      </a:rPr>
                      <m:t>&gt;</m:t>
                    </m:r>
                    <m:r>
                      <a:rPr lang="en-US" altLang="zh-CN" b="0" i="1" smtClean="0">
                        <a:latin typeface="Cambria Math" panose="02040503050406030204" pitchFamily="18" charset="0"/>
                        <a:ea typeface="思源黑体" panose="020B0400000000000000" pitchFamily="34" charset="-122"/>
                      </a:rPr>
                      <m:t>𝑢</m:t>
                    </m:r>
                    <m:d>
                      <m:dPr>
                        <m:ctrlPr>
                          <a:rPr lang="en-US" altLang="zh-CN" b="0" i="1" smtClean="0">
                            <a:latin typeface="Cambria Math" panose="02040503050406030204" pitchFamily="18" charset="0"/>
                            <a:ea typeface="思源黑体" panose="020B0400000000000000" pitchFamily="34" charset="-122"/>
                          </a:rPr>
                        </m:ctrlPr>
                      </m:dPr>
                      <m:e>
                        <m:r>
                          <a:rPr lang="en-US" altLang="zh-CN" b="0" i="1" smtClean="0">
                            <a:latin typeface="Cambria Math" panose="02040503050406030204" pitchFamily="18" charset="0"/>
                            <a:ea typeface="思源黑体" panose="020B0400000000000000" pitchFamily="34" charset="-122"/>
                          </a:rPr>
                          <m:t>𝑌</m:t>
                        </m:r>
                      </m:e>
                    </m:d>
                    <m:r>
                      <a:rPr lang="zh-CN" altLang="en-US" i="1">
                        <a:latin typeface="Cambria Math" panose="02040503050406030204" pitchFamily="18" charset="0"/>
                        <a:ea typeface="思源黑体" panose="020B0400000000000000" pitchFamily="34" charset="-122"/>
                      </a:rPr>
                      <m:t>当且</m:t>
                    </m:r>
                    <m:r>
                      <a:rPr lang="zh-CN" altLang="en-US" i="1" smtClean="0">
                        <a:latin typeface="Cambria Math" panose="02040503050406030204" pitchFamily="18" charset="0"/>
                        <a:ea typeface="思源黑体" panose="020B0400000000000000" pitchFamily="34" charset="-122"/>
                      </a:rPr>
                      <m:t>仅当</m:t>
                    </m:r>
                    <m:r>
                      <a:rPr lang="en-US" altLang="zh-CN" i="1">
                        <a:latin typeface="Cambria Math" panose="02040503050406030204" pitchFamily="18" charset="0"/>
                        <a:ea typeface="思源黑体" panose="020B0400000000000000" pitchFamily="34" charset="-122"/>
                      </a:rPr>
                      <m:t>𝑋</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𝑌</m:t>
                    </m:r>
                  </m:oMath>
                </a14:m>
                <a:endParaRPr lang="en-US" altLang="zh-CN" dirty="0">
                  <a:ea typeface="Cambria Math" panose="02040503050406030204" pitchFamily="18" charset="0"/>
                </a:endParaRPr>
              </a:p>
              <a:p>
                <a:pPr marL="0" indent="0">
                  <a:lnSpc>
                    <a:spcPct val="114000"/>
                  </a:lnSpc>
                  <a:buNone/>
                </a:pPr>
                <a:r>
                  <a:rPr lang="en-US" altLang="zh-CN" dirty="0">
                    <a:ea typeface="思源黑体" panose="020B0400000000000000" pitchFamily="34" charset="-122"/>
                  </a:rPr>
                  <a:t>	b. </a:t>
                </a:r>
                <a14:m>
                  <m:oMath xmlns:m="http://schemas.openxmlformats.org/officeDocument/2006/math">
                    <m:r>
                      <a:rPr lang="en-US" altLang="zh-CN" i="1">
                        <a:latin typeface="Cambria Math" panose="02040503050406030204" pitchFamily="18" charset="0"/>
                        <a:ea typeface="思源黑体" panose="020B0400000000000000" pitchFamily="34" charset="-122"/>
                      </a:rPr>
                      <m:t>𝑢</m:t>
                    </m:r>
                    <m:d>
                      <m:dPr>
                        <m:ctrlPr>
                          <a:rPr lang="en-US" altLang="zh-CN" i="1">
                            <a:latin typeface="Cambria Math" panose="02040503050406030204" pitchFamily="18" charset="0"/>
                            <a:ea typeface="思源黑体" panose="020B0400000000000000" pitchFamily="34" charset="-122"/>
                          </a:rPr>
                        </m:ctrlPr>
                      </m:dPr>
                      <m:e>
                        <m:r>
                          <a:rPr lang="en-US" altLang="zh-CN" i="1">
                            <a:latin typeface="Cambria Math" panose="02040503050406030204" pitchFamily="18" charset="0"/>
                            <a:ea typeface="思源黑体" panose="020B0400000000000000" pitchFamily="34" charset="-122"/>
                          </a:rPr>
                          <m:t>𝑋</m:t>
                        </m:r>
                      </m:e>
                    </m:d>
                    <m:r>
                      <a:rPr lang="en-US" altLang="zh-CN" b="0" i="1" smtClean="0">
                        <a:latin typeface="Cambria Math" panose="02040503050406030204" pitchFamily="18" charset="0"/>
                        <a:ea typeface="思源黑体" panose="020B0400000000000000" pitchFamily="34" charset="-122"/>
                      </a:rPr>
                      <m:t>=</m:t>
                    </m:r>
                    <m:r>
                      <a:rPr lang="en-US" altLang="zh-CN" i="1">
                        <a:latin typeface="Cambria Math" panose="02040503050406030204" pitchFamily="18" charset="0"/>
                        <a:ea typeface="思源黑体" panose="020B0400000000000000" pitchFamily="34" charset="-122"/>
                      </a:rPr>
                      <m:t>𝑢</m:t>
                    </m:r>
                    <m:r>
                      <a:rPr lang="en-US" altLang="zh-CN" i="1">
                        <a:latin typeface="Cambria Math" panose="02040503050406030204" pitchFamily="18" charset="0"/>
                        <a:ea typeface="思源黑体" panose="020B0400000000000000" pitchFamily="34" charset="-122"/>
                      </a:rPr>
                      <m:t>(</m:t>
                    </m:r>
                    <m:r>
                      <a:rPr lang="en-US" altLang="zh-CN" i="1">
                        <a:latin typeface="Cambria Math" panose="02040503050406030204" pitchFamily="18" charset="0"/>
                        <a:ea typeface="思源黑体" panose="020B0400000000000000" pitchFamily="34" charset="-122"/>
                      </a:rPr>
                      <m:t>𝑌</m:t>
                    </m:r>
                    <m:r>
                      <a:rPr lang="en-US" altLang="zh-CN" i="1">
                        <a:latin typeface="Cambria Math" panose="02040503050406030204" pitchFamily="18" charset="0"/>
                        <a:ea typeface="思源黑体" panose="020B0400000000000000" pitchFamily="34" charset="-122"/>
                      </a:rPr>
                      <m:t>)</m:t>
                    </m:r>
                    <m:r>
                      <a:rPr lang="zh-CN" altLang="en-US" i="1">
                        <a:latin typeface="Cambria Math" panose="02040503050406030204" pitchFamily="18" charset="0"/>
                        <a:ea typeface="思源黑体" panose="020B0400000000000000" pitchFamily="34" charset="-122"/>
                      </a:rPr>
                      <m:t>当且仅当</m:t>
                    </m:r>
                    <m:r>
                      <a:rPr lang="en-US" altLang="zh-CN" i="1">
                        <a:latin typeface="Cambria Math" panose="02040503050406030204" pitchFamily="18" charset="0"/>
                        <a:ea typeface="思源黑体" panose="020B0400000000000000" pitchFamily="34" charset="-122"/>
                      </a:rPr>
                      <m:t>𝑋</m:t>
                    </m:r>
                    <m:r>
                      <a:rPr lang="zh-CN" altLang="en-US">
                        <a:latin typeface="Cambria Math" panose="02040503050406030204" pitchFamily="18" charset="0"/>
                        <a:ea typeface="思源黑体" panose="020B0400000000000000" pitchFamily="34" charset="-122"/>
                      </a:rPr>
                      <m:t> </m:t>
                    </m:r>
                    <m:r>
                      <a:rPr lang="en-US" altLang="zh-CN">
                        <a:latin typeface="Cambria Math" panose="02040503050406030204" pitchFamily="18" charset="0"/>
                        <a:ea typeface="思源黑体" panose="020B0400000000000000" pitchFamily="34" charset="-122"/>
                      </a:rPr>
                      <m:t>~</m:t>
                    </m:r>
                    <m:r>
                      <a:rPr lang="zh-CN" altLang="en-US">
                        <a:latin typeface="Cambria Math" panose="02040503050406030204" pitchFamily="18" charset="0"/>
                        <a:ea typeface="思源黑体" panose="020B0400000000000000" pitchFamily="34" charset="-122"/>
                      </a:rPr>
                      <m:t> </m:t>
                    </m:r>
                    <m:r>
                      <a:rPr lang="en-US" altLang="zh-CN" i="1">
                        <a:latin typeface="Cambria Math" panose="02040503050406030204" pitchFamily="18" charset="0"/>
                        <a:ea typeface="Cambria Math" panose="02040503050406030204" pitchFamily="18" charset="0"/>
                      </a:rPr>
                      <m:t>𝑌</m:t>
                    </m:r>
                  </m:oMath>
                </a14:m>
                <a:endParaRPr lang="en-US" altLang="zh-CN" dirty="0">
                  <a:ea typeface="思源黑体" panose="020B0400000000000000" pitchFamily="34" charset="-122"/>
                </a:endParaRPr>
              </a:p>
              <a:p>
                <a:pPr marL="0" indent="0">
                  <a:lnSpc>
                    <a:spcPct val="114000"/>
                  </a:lnSpc>
                  <a:buNone/>
                </a:pPr>
                <a:endParaRPr lang="en-US" altLang="zh-CN" dirty="0">
                  <a:ea typeface="思源黑体" panose="020B0400000000000000" pitchFamily="34" charset="-122"/>
                </a:endParaRPr>
              </a:p>
              <a:p>
                <a:pPr marL="0" indent="0">
                  <a:lnSpc>
                    <a:spcPct val="114000"/>
                  </a:lnSpc>
                  <a:buNone/>
                </a:pPr>
                <a:r>
                  <a:rPr lang="en-US" altLang="zh-CN" b="1" dirty="0">
                    <a:ea typeface="思源黑体" panose="020B0400000000000000" pitchFamily="34" charset="-122"/>
                  </a:rPr>
                  <a:t>3.</a:t>
                </a:r>
                <a:r>
                  <a:rPr lang="zh-CN" altLang="en-US" b="1" dirty="0">
                    <a:ea typeface="思源黑体" panose="020B0400000000000000" pitchFamily="34" charset="-122"/>
                  </a:rPr>
                  <a:t>      序数 </a:t>
                </a:r>
                <a:r>
                  <a:rPr lang="en-US" altLang="zh-CN" b="1" dirty="0">
                    <a:ea typeface="思源黑体" panose="020B0400000000000000" pitchFamily="34" charset="-122"/>
                  </a:rPr>
                  <a:t>ordinal</a:t>
                </a:r>
                <a:r>
                  <a:rPr lang="zh-CN" altLang="en-US" b="1" dirty="0">
                    <a:ea typeface="思源黑体" panose="020B0400000000000000" pitchFamily="34" charset="-122"/>
                  </a:rPr>
                  <a:t> 概念：</a:t>
                </a:r>
                <a:r>
                  <a:rPr lang="zh-CN" altLang="en-US" dirty="0">
                    <a:ea typeface="思源黑体" panose="020B0400000000000000" pitchFamily="34" charset="-122"/>
                  </a:rPr>
                  <a:t>只提供关于相对大小的信息（关心消费者从一个消费束中</a:t>
                </a:r>
                <a:br>
                  <a:rPr lang="en-US" altLang="zh-CN" dirty="0">
                    <a:ea typeface="思源黑体" panose="020B0400000000000000" pitchFamily="34" charset="-122"/>
                  </a:rPr>
                </a:br>
                <a:r>
                  <a:rPr lang="zh-CN" altLang="en-US" dirty="0">
                    <a:ea typeface="思源黑体" panose="020B0400000000000000" pitchFamily="34" charset="-122"/>
                  </a:rPr>
                  <a:t>          得到的效用数值是大于、等于还是小于他从另一个消费束中得到的效用）</a:t>
                </a:r>
                <a:endParaRPr lang="en-US" altLang="zh-CN" dirty="0">
                  <a:ea typeface="思源黑体" panose="020B0400000000000000" pitchFamily="34" charset="-122"/>
                </a:endParaRPr>
              </a:p>
            </p:txBody>
          </p:sp>
        </mc:Choice>
        <mc:Fallback xmlns="">
          <p:sp>
            <p:nvSpPr>
              <p:cNvPr id="3" name="内容占位符 2">
                <a:extLst>
                  <a:ext uri="{FF2B5EF4-FFF2-40B4-BE49-F238E27FC236}">
                    <a16:creationId xmlns:a16="http://schemas.microsoft.com/office/drawing/2014/main" id="{369B6AD9-DD8B-4400-ACFB-5533BD5D2E92}"/>
                  </a:ext>
                </a:extLst>
              </p:cNvPr>
              <p:cNvSpPr>
                <a:spLocks noGrp="1" noRot="1" noChangeAspect="1" noMove="1" noResize="1" noEditPoints="1" noAdjustHandles="1" noChangeArrowheads="1" noChangeShapeType="1" noTextEdit="1"/>
              </p:cNvSpPr>
              <p:nvPr>
                <p:ph idx="1"/>
              </p:nvPr>
            </p:nvSpPr>
            <p:spPr>
              <a:xfrm>
                <a:off x="838200" y="1711442"/>
                <a:ext cx="10890250" cy="4351338"/>
              </a:xfrm>
              <a:blipFill>
                <a:blip r:embed="rId3"/>
                <a:stretch>
                  <a:fillRect l="-699" t="-5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30818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022B1-2514-47A0-BFC9-4205F8D4E21C}"/>
              </a:ext>
            </a:extLst>
          </p:cNvPr>
          <p:cNvSpPr>
            <a:spLocks noGrp="1"/>
          </p:cNvSpPr>
          <p:nvPr>
            <p:ph type="title"/>
          </p:nvPr>
        </p:nvSpPr>
        <p:spPr/>
        <p:txBody>
          <a:bodyPr/>
          <a:lstStyle/>
          <a:p>
            <a:r>
              <a:rPr lang="zh-CN" altLang="en-US" dirty="0">
                <a:latin typeface="Source Sans Pro" panose="020B0503030403020204" pitchFamily="34" charset="0"/>
                <a:ea typeface="思源黑体" panose="020B0400000000000000" pitchFamily="34" charset="-122"/>
              </a:rPr>
              <a:t>效用函数 </a:t>
            </a:r>
            <a:r>
              <a:rPr lang="en-US" altLang="zh-CN" dirty="0">
                <a:latin typeface="Source Sans Pro" panose="020B0503030403020204" pitchFamily="34" charset="0"/>
                <a:ea typeface="思源黑体" panose="020B0400000000000000" pitchFamily="34" charset="-122"/>
              </a:rPr>
              <a:t>Utility</a:t>
            </a:r>
            <a:r>
              <a:rPr lang="zh-CN" altLang="en-US" dirty="0">
                <a:latin typeface="Source Sans Pro" panose="020B0503030403020204" pitchFamily="34" charset="0"/>
                <a:ea typeface="思源黑体" panose="020B0400000000000000" pitchFamily="34" charset="-122"/>
              </a:rPr>
              <a:t> </a:t>
            </a:r>
            <a:r>
              <a:rPr lang="en-US" altLang="zh-CN" dirty="0">
                <a:latin typeface="Source Sans Pro" panose="020B0503030403020204" pitchFamily="34" charset="0"/>
                <a:ea typeface="思源黑体" panose="020B0400000000000000" pitchFamily="34" charset="-122"/>
              </a:rPr>
              <a:t>function</a:t>
            </a:r>
            <a:endParaRPr lang="zh-CN" altLang="en-US" dirty="0">
              <a:latin typeface="Source Sans Pro" panose="020B0503030403020204" pitchFamily="34" charset="0"/>
              <a:ea typeface="思源黑体" panose="020B0400000000000000" pitchFamily="34" charset="-122"/>
            </a:endParaRPr>
          </a:p>
        </p:txBody>
      </p:sp>
      <p:sp>
        <p:nvSpPr>
          <p:cNvPr id="3" name="内容占位符 2">
            <a:extLst>
              <a:ext uri="{FF2B5EF4-FFF2-40B4-BE49-F238E27FC236}">
                <a16:creationId xmlns:a16="http://schemas.microsoft.com/office/drawing/2014/main" id="{369B6AD9-DD8B-4400-ACFB-5533BD5D2E92}"/>
              </a:ext>
            </a:extLst>
          </p:cNvPr>
          <p:cNvSpPr>
            <a:spLocks noGrp="1"/>
          </p:cNvSpPr>
          <p:nvPr>
            <p:ph idx="1"/>
          </p:nvPr>
        </p:nvSpPr>
        <p:spPr>
          <a:xfrm>
            <a:off x="838200" y="1508242"/>
            <a:ext cx="10890250" cy="4351338"/>
          </a:xfrm>
        </p:spPr>
        <p:txBody>
          <a:bodyPr>
            <a:noAutofit/>
          </a:bodyPr>
          <a:lstStyle/>
          <a:p>
            <a:pPr marL="457200" indent="-457200">
              <a:lnSpc>
                <a:spcPct val="114000"/>
              </a:lnSpc>
              <a:buAutoNum type="arabicPeriod" startAt="4"/>
            </a:pPr>
            <a:r>
              <a:rPr lang="zh-CN" altLang="en-US" b="1" dirty="0">
                <a:ea typeface="思源黑体" panose="020B0400000000000000" pitchFamily="34" charset="-122"/>
              </a:rPr>
              <a:t>保持序不变的转换 </a:t>
            </a:r>
            <a:r>
              <a:rPr lang="en-US" altLang="zh-CN" b="1" dirty="0">
                <a:ea typeface="思源黑体" panose="020B0400000000000000" pitchFamily="34" charset="-122"/>
              </a:rPr>
              <a:t>order-preserving</a:t>
            </a:r>
            <a:r>
              <a:rPr lang="zh-CN" altLang="en-US" b="1" dirty="0">
                <a:ea typeface="思源黑体" panose="020B0400000000000000" pitchFamily="34" charset="-122"/>
              </a:rPr>
              <a:t> </a:t>
            </a:r>
            <a:r>
              <a:rPr lang="en-US" altLang="zh-CN" b="1" dirty="0">
                <a:ea typeface="思源黑体" panose="020B0400000000000000" pitchFamily="34" charset="-122"/>
              </a:rPr>
              <a:t>transformation</a:t>
            </a:r>
            <a:r>
              <a:rPr lang="zh-CN" altLang="en-US" b="1" dirty="0">
                <a:ea typeface="思源黑体" panose="020B0400000000000000" pitchFamily="34" charset="-122"/>
              </a:rPr>
              <a:t>：</a:t>
            </a:r>
            <a:r>
              <a:rPr lang="zh-CN" altLang="en-US" dirty="0">
                <a:ea typeface="思源黑体" panose="020B0400000000000000" pitchFamily="34" charset="-122"/>
              </a:rPr>
              <a:t>如果有一个效用函数表示消费者的偏好（且所有效用数值都是正数），则对这个函数进行数学变换（加减乘除、取平方等）后，得到的转换依然表示消费者的偏好</a:t>
            </a:r>
            <a:endParaRPr lang="en-US" altLang="zh-CN" dirty="0">
              <a:ea typeface="思源黑体" panose="020B0400000000000000" pitchFamily="34" charset="-122"/>
            </a:endParaRPr>
          </a:p>
          <a:p>
            <a:pPr marL="457200" indent="-457200">
              <a:lnSpc>
                <a:spcPct val="114000"/>
              </a:lnSpc>
              <a:buFont typeface="+mj-lt"/>
              <a:buAutoNum type="arabicPeriod"/>
            </a:pPr>
            <a:endParaRPr lang="en-US" altLang="zh-CN" dirty="0">
              <a:ea typeface="思源黑体" panose="020B0400000000000000" pitchFamily="34" charset="-122"/>
            </a:endParaRPr>
          </a:p>
        </p:txBody>
      </p:sp>
    </p:spTree>
    <p:extLst>
      <p:ext uri="{BB962C8B-B14F-4D97-AF65-F5344CB8AC3E}">
        <p14:creationId xmlns:p14="http://schemas.microsoft.com/office/powerpoint/2010/main" val="3947265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022B1-2514-47A0-BFC9-4205F8D4E21C}"/>
              </a:ext>
            </a:extLst>
          </p:cNvPr>
          <p:cNvSpPr>
            <a:spLocks noGrp="1"/>
          </p:cNvSpPr>
          <p:nvPr>
            <p:ph type="title"/>
          </p:nvPr>
        </p:nvSpPr>
        <p:spPr/>
        <p:txBody>
          <a:bodyPr/>
          <a:lstStyle/>
          <a:p>
            <a:r>
              <a:rPr lang="zh-CN" altLang="en-US" dirty="0">
                <a:latin typeface="Source Sans Pro" panose="020B0503030403020204" pitchFamily="34" charset="0"/>
                <a:ea typeface="思源黑体" panose="020B0400000000000000" pitchFamily="34" charset="-122"/>
              </a:rPr>
              <a:t>效用函数和边际替代率 </a:t>
            </a:r>
            <a:r>
              <a:rPr lang="en-US" altLang="zh-CN" dirty="0">
                <a:latin typeface="Source Sans Pro" panose="020B0503030403020204" pitchFamily="34" charset="0"/>
                <a:ea typeface="思源黑体" panose="020B0400000000000000" pitchFamily="34" charset="-122"/>
              </a:rPr>
              <a:t>Utility,</a:t>
            </a:r>
            <a:r>
              <a:rPr lang="zh-CN" altLang="en-US" dirty="0">
                <a:latin typeface="Source Sans Pro" panose="020B0503030403020204" pitchFamily="34" charset="0"/>
                <a:ea typeface="思源黑体" panose="020B0400000000000000" pitchFamily="34" charset="-122"/>
              </a:rPr>
              <a:t> </a:t>
            </a:r>
            <a:r>
              <a:rPr lang="en-US" altLang="zh-CN" dirty="0">
                <a:latin typeface="Source Sans Pro" panose="020B0503030403020204" pitchFamily="34" charset="0"/>
                <a:ea typeface="思源黑体" panose="020B0400000000000000" pitchFamily="34" charset="-122"/>
              </a:rPr>
              <a:t>marginal</a:t>
            </a:r>
            <a:r>
              <a:rPr lang="zh-CN" altLang="en-US" dirty="0">
                <a:latin typeface="Source Sans Pro" panose="020B0503030403020204" pitchFamily="34" charset="0"/>
                <a:ea typeface="思源黑体" panose="020B0400000000000000" pitchFamily="34" charset="-122"/>
              </a:rPr>
              <a:t> </a:t>
            </a:r>
            <a:r>
              <a:rPr lang="en-US" altLang="zh-CN" dirty="0">
                <a:latin typeface="Source Sans Pro" panose="020B0503030403020204" pitchFamily="34" charset="0"/>
                <a:ea typeface="思源黑体" panose="020B0400000000000000" pitchFamily="34" charset="-122"/>
              </a:rPr>
              <a:t>utility,</a:t>
            </a:r>
            <a:r>
              <a:rPr lang="zh-CN" altLang="en-US" dirty="0">
                <a:latin typeface="Source Sans Pro" panose="020B0503030403020204" pitchFamily="34" charset="0"/>
                <a:ea typeface="思源黑体" panose="020B0400000000000000" pitchFamily="34" charset="-122"/>
              </a:rPr>
              <a:t> </a:t>
            </a:r>
            <a:r>
              <a:rPr lang="en-US" altLang="zh-CN" dirty="0">
                <a:latin typeface="Source Sans Pro" panose="020B0503030403020204" pitchFamily="34" charset="0"/>
                <a:ea typeface="思源黑体" panose="020B0400000000000000" pitchFamily="34" charset="-122"/>
              </a:rPr>
              <a:t>and</a:t>
            </a:r>
            <a:r>
              <a:rPr lang="zh-CN" altLang="en-US" dirty="0">
                <a:latin typeface="Source Sans Pro" panose="020B0503030403020204" pitchFamily="34" charset="0"/>
                <a:ea typeface="思源黑体" panose="020B0400000000000000" pitchFamily="34" charset="-122"/>
              </a:rPr>
              <a:t> </a:t>
            </a:r>
            <a:r>
              <a:rPr lang="en-US" altLang="zh-CN" dirty="0">
                <a:latin typeface="Source Sans Pro" panose="020B0503030403020204" pitchFamily="34" charset="0"/>
                <a:ea typeface="思源黑体" panose="020B0400000000000000" pitchFamily="34" charset="-122"/>
              </a:rPr>
              <a:t>MRS</a:t>
            </a:r>
            <a:endParaRPr lang="zh-CN" altLang="en-US" dirty="0">
              <a:latin typeface="Source Sans Pro" panose="020B0503030403020204" pitchFamily="34" charset="0"/>
              <a:ea typeface="思源黑体" panose="020B0400000000000000" pitchFamily="34" charset="-122"/>
            </a:endParaRPr>
          </a:p>
        </p:txBody>
      </p:sp>
      <p:sp>
        <p:nvSpPr>
          <p:cNvPr id="3" name="内容占位符 2">
            <a:extLst>
              <a:ext uri="{FF2B5EF4-FFF2-40B4-BE49-F238E27FC236}">
                <a16:creationId xmlns:a16="http://schemas.microsoft.com/office/drawing/2014/main" id="{369B6AD9-DD8B-4400-ACFB-5533BD5D2E92}"/>
              </a:ext>
            </a:extLst>
          </p:cNvPr>
          <p:cNvSpPr>
            <a:spLocks noGrp="1"/>
          </p:cNvSpPr>
          <p:nvPr>
            <p:ph idx="1"/>
          </p:nvPr>
        </p:nvSpPr>
        <p:spPr>
          <a:xfrm>
            <a:off x="650875" y="1451798"/>
            <a:ext cx="10890250" cy="4351338"/>
          </a:xfrm>
        </p:spPr>
        <p:txBody>
          <a:bodyPr>
            <a:noAutofit/>
          </a:bodyPr>
          <a:lstStyle/>
          <a:p>
            <a:pPr marL="457200" indent="-457200">
              <a:lnSpc>
                <a:spcPct val="114000"/>
              </a:lnSpc>
              <a:buAutoNum type="arabicPeriod"/>
            </a:pPr>
            <a:r>
              <a:rPr lang="zh-CN" altLang="en-US" dirty="0">
                <a:ea typeface="思源黑体" panose="020B0400000000000000" pitchFamily="34" charset="-122"/>
              </a:rPr>
              <a:t>用无差异曲线表示给定的效用水平：</a:t>
            </a:r>
            <a:endParaRPr lang="en-US" altLang="zh-CN" dirty="0">
              <a:ea typeface="思源黑体" panose="020B0400000000000000" pitchFamily="34" charset="-122"/>
            </a:endParaRPr>
          </a:p>
          <a:p>
            <a:pPr lvl="2">
              <a:lnSpc>
                <a:spcPct val="114000"/>
              </a:lnSpc>
            </a:pPr>
            <a:r>
              <a:rPr lang="zh-CN" altLang="en-US" dirty="0">
                <a:ea typeface="思源黑体" panose="020B0400000000000000" pitchFamily="34" charset="-122"/>
              </a:rPr>
              <a:t>消费者对同一条无差异曲线上的点无差异，它们带来相同的效用 </a:t>
            </a:r>
            <a:r>
              <a:rPr lang="en-US" altLang="zh-CN" dirty="0">
                <a:ea typeface="思源黑体" panose="020B0400000000000000" pitchFamily="34" charset="-122"/>
                <a:sym typeface="Wingdings" pitchFamily="2" charset="2"/>
              </a:rPr>
              <a:t></a:t>
            </a:r>
            <a:r>
              <a:rPr lang="zh-CN" altLang="en-US" dirty="0">
                <a:ea typeface="思源黑体" panose="020B0400000000000000" pitchFamily="34" charset="-122"/>
                <a:sym typeface="Wingdings" pitchFamily="2" charset="2"/>
              </a:rPr>
              <a:t> 无差异曲线是效用函数的等值曲线</a:t>
            </a:r>
            <a:endParaRPr lang="en-US" altLang="zh-CN" dirty="0">
              <a:ea typeface="思源黑体" panose="020B0400000000000000" pitchFamily="34" charset="-122"/>
            </a:endParaRPr>
          </a:p>
          <a:p>
            <a:pPr marL="457200" indent="-457200">
              <a:lnSpc>
                <a:spcPct val="114000"/>
              </a:lnSpc>
              <a:buFont typeface="+mj-lt"/>
              <a:buAutoNum type="arabicPeriod"/>
            </a:pPr>
            <a:endParaRPr lang="en-US" altLang="zh-CN" dirty="0">
              <a:ea typeface="思源黑体" panose="020B0400000000000000" pitchFamily="34" charset="-122"/>
            </a:endParaRPr>
          </a:p>
        </p:txBody>
      </p:sp>
      <p:pic>
        <p:nvPicPr>
          <p:cNvPr id="4" name="图片 3">
            <a:extLst>
              <a:ext uri="{FF2B5EF4-FFF2-40B4-BE49-F238E27FC236}">
                <a16:creationId xmlns:a16="http://schemas.microsoft.com/office/drawing/2014/main" id="{DC7B558E-B982-D84A-BFBC-58EEF5C81D75}"/>
              </a:ext>
            </a:extLst>
          </p:cNvPr>
          <p:cNvPicPr>
            <a:picLocks noChangeAspect="1"/>
          </p:cNvPicPr>
          <p:nvPr/>
        </p:nvPicPr>
        <p:blipFill>
          <a:blip r:embed="rId3"/>
          <a:stretch>
            <a:fillRect/>
          </a:stretch>
        </p:blipFill>
        <p:spPr>
          <a:xfrm>
            <a:off x="2834569" y="2852976"/>
            <a:ext cx="6897511" cy="3402684"/>
          </a:xfrm>
          <a:prstGeom prst="rect">
            <a:avLst/>
          </a:prstGeom>
        </p:spPr>
      </p:pic>
    </p:spTree>
    <p:extLst>
      <p:ext uri="{BB962C8B-B14F-4D97-AF65-F5344CB8AC3E}">
        <p14:creationId xmlns:p14="http://schemas.microsoft.com/office/powerpoint/2010/main" val="500553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022B1-2514-47A0-BFC9-4205F8D4E21C}"/>
              </a:ext>
            </a:extLst>
          </p:cNvPr>
          <p:cNvSpPr>
            <a:spLocks noGrp="1"/>
          </p:cNvSpPr>
          <p:nvPr>
            <p:ph type="title"/>
          </p:nvPr>
        </p:nvSpPr>
        <p:spPr/>
        <p:txBody>
          <a:bodyPr/>
          <a:lstStyle/>
          <a:p>
            <a:r>
              <a:rPr lang="zh-CN" altLang="en-US" dirty="0">
                <a:latin typeface="Source Sans Pro" panose="020B0503030403020204" pitchFamily="34" charset="0"/>
                <a:ea typeface="思源黑体" panose="020B0400000000000000" pitchFamily="34" charset="-122"/>
              </a:rPr>
              <a:t>效用函数和边际替代率 </a:t>
            </a:r>
            <a:r>
              <a:rPr lang="en-US" altLang="zh-CN" dirty="0">
                <a:latin typeface="Source Sans Pro" panose="020B0503030403020204" pitchFamily="34" charset="0"/>
                <a:ea typeface="思源黑体" panose="020B0400000000000000" pitchFamily="34" charset="-122"/>
              </a:rPr>
              <a:t>Utility,</a:t>
            </a:r>
            <a:r>
              <a:rPr lang="zh-CN" altLang="en-US" dirty="0">
                <a:latin typeface="Source Sans Pro" panose="020B0503030403020204" pitchFamily="34" charset="0"/>
                <a:ea typeface="思源黑体" panose="020B0400000000000000" pitchFamily="34" charset="-122"/>
              </a:rPr>
              <a:t> </a:t>
            </a:r>
            <a:r>
              <a:rPr lang="en-US" altLang="zh-CN" dirty="0">
                <a:latin typeface="Source Sans Pro" panose="020B0503030403020204" pitchFamily="34" charset="0"/>
                <a:ea typeface="思源黑体" panose="020B0400000000000000" pitchFamily="34" charset="-122"/>
              </a:rPr>
              <a:t>marginal</a:t>
            </a:r>
            <a:r>
              <a:rPr lang="zh-CN" altLang="en-US" dirty="0">
                <a:latin typeface="Source Sans Pro" panose="020B0503030403020204" pitchFamily="34" charset="0"/>
                <a:ea typeface="思源黑体" panose="020B0400000000000000" pitchFamily="34" charset="-122"/>
              </a:rPr>
              <a:t> </a:t>
            </a:r>
            <a:r>
              <a:rPr lang="en-US" altLang="zh-CN" dirty="0">
                <a:latin typeface="Source Sans Pro" panose="020B0503030403020204" pitchFamily="34" charset="0"/>
                <a:ea typeface="思源黑体" panose="020B0400000000000000" pitchFamily="34" charset="-122"/>
              </a:rPr>
              <a:t>utility,</a:t>
            </a:r>
            <a:r>
              <a:rPr lang="zh-CN" altLang="en-US" dirty="0">
                <a:latin typeface="Source Sans Pro" panose="020B0503030403020204" pitchFamily="34" charset="0"/>
                <a:ea typeface="思源黑体" panose="020B0400000000000000" pitchFamily="34" charset="-122"/>
              </a:rPr>
              <a:t> </a:t>
            </a:r>
            <a:r>
              <a:rPr lang="en-US" altLang="zh-CN" dirty="0">
                <a:latin typeface="Source Sans Pro" panose="020B0503030403020204" pitchFamily="34" charset="0"/>
                <a:ea typeface="思源黑体" panose="020B0400000000000000" pitchFamily="34" charset="-122"/>
              </a:rPr>
              <a:t>and</a:t>
            </a:r>
            <a:r>
              <a:rPr lang="zh-CN" altLang="en-US" dirty="0">
                <a:latin typeface="Source Sans Pro" panose="020B0503030403020204" pitchFamily="34" charset="0"/>
                <a:ea typeface="思源黑体" panose="020B0400000000000000" pitchFamily="34" charset="-122"/>
              </a:rPr>
              <a:t> </a:t>
            </a:r>
            <a:r>
              <a:rPr lang="en-US" altLang="zh-CN" dirty="0">
                <a:latin typeface="Source Sans Pro" panose="020B0503030403020204" pitchFamily="34" charset="0"/>
                <a:ea typeface="思源黑体" panose="020B0400000000000000" pitchFamily="34" charset="-122"/>
              </a:rPr>
              <a:t>MRS</a:t>
            </a:r>
            <a:endParaRPr lang="zh-CN" altLang="en-US" dirty="0">
              <a:latin typeface="Source Sans Pro" panose="020B0503030403020204" pitchFamily="34" charset="0"/>
              <a:ea typeface="思源黑体" panose="020B0400000000000000" pitchFamily="34" charset="-122"/>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69B6AD9-DD8B-4400-ACFB-5533BD5D2E92}"/>
                  </a:ext>
                </a:extLst>
              </p:cNvPr>
              <p:cNvSpPr>
                <a:spLocks noGrp="1"/>
              </p:cNvSpPr>
              <p:nvPr>
                <p:ph idx="1"/>
              </p:nvPr>
            </p:nvSpPr>
            <p:spPr>
              <a:xfrm>
                <a:off x="463550" y="1429220"/>
                <a:ext cx="10890250" cy="4351338"/>
              </a:xfrm>
            </p:spPr>
            <p:txBody>
              <a:bodyPr>
                <a:noAutofit/>
              </a:bodyPr>
              <a:lstStyle/>
              <a:p>
                <a:pPr marL="457200" indent="-457200">
                  <a:lnSpc>
                    <a:spcPct val="114000"/>
                  </a:lnSpc>
                  <a:buAutoNum type="arabicPeriod" startAt="2"/>
                </a:pPr>
                <a:r>
                  <a:rPr lang="zh-CN" altLang="en-US" b="1" dirty="0">
                    <a:ea typeface="思源黑体" panose="020B0400000000000000" pitchFamily="34" charset="-122"/>
                  </a:rPr>
                  <a:t>边际效用 </a:t>
                </a:r>
                <a:r>
                  <a:rPr lang="en-US" altLang="zh-CN" b="1" dirty="0">
                    <a:ea typeface="思源黑体" panose="020B0400000000000000" pitchFamily="34" charset="-122"/>
                  </a:rPr>
                  <a:t>Marginal</a:t>
                </a:r>
                <a:r>
                  <a:rPr lang="zh-CN" altLang="en-US" b="1" dirty="0">
                    <a:ea typeface="思源黑体" panose="020B0400000000000000" pitchFamily="34" charset="-122"/>
                  </a:rPr>
                  <a:t> </a:t>
                </a:r>
                <a:r>
                  <a:rPr lang="en-US" altLang="zh-CN" b="1" dirty="0">
                    <a:ea typeface="思源黑体" panose="020B0400000000000000" pitchFamily="34" charset="-122"/>
                  </a:rPr>
                  <a:t>utility</a:t>
                </a:r>
                <a:r>
                  <a:rPr lang="zh-CN" altLang="en-US" b="1" dirty="0">
                    <a:ea typeface="思源黑体" panose="020B0400000000000000" pitchFamily="34" charset="-122"/>
                  </a:rPr>
                  <a:t>：</a:t>
                </a:r>
                <a:endParaRPr lang="en-US" altLang="zh-CN" b="1" dirty="0">
                  <a:ea typeface="思源黑体" panose="020B0400000000000000" pitchFamily="34" charset="-122"/>
                </a:endParaRPr>
              </a:p>
              <a:p>
                <a:pPr marL="457200" indent="-457200">
                  <a:lnSpc>
                    <a:spcPct val="114000"/>
                  </a:lnSpc>
                  <a:buAutoNum type="arabicPeriod" startAt="2"/>
                </a:pPr>
                <a:endParaRPr lang="en-US" altLang="zh-CN" b="1" dirty="0">
                  <a:ea typeface="思源黑体" panose="020B0400000000000000" pitchFamily="34" charset="-122"/>
                </a:endParaRPr>
              </a:p>
              <a:p>
                <a:pPr lvl="2">
                  <a:lnSpc>
                    <a:spcPct val="114000"/>
                  </a:lnSpc>
                </a:pPr>
                <a:r>
                  <a:rPr lang="zh-CN" altLang="en-US" dirty="0">
                    <a:ea typeface="思源黑体" panose="020B0400000000000000" pitchFamily="34" charset="-122"/>
                  </a:rPr>
                  <a:t>商品</a:t>
                </a:r>
                <a:r>
                  <a:rPr lang="en-US" altLang="zh-CN" dirty="0">
                    <a:ea typeface="思源黑体" panose="020B0400000000000000" pitchFamily="34" charset="-122"/>
                  </a:rPr>
                  <a:t>1</a:t>
                </a:r>
                <a:r>
                  <a:rPr lang="zh-CN" altLang="en-US" dirty="0">
                    <a:ea typeface="思源黑体" panose="020B0400000000000000" pitchFamily="34" charset="-122"/>
                  </a:rPr>
                  <a:t>的边际效用：商品</a:t>
                </a:r>
                <a:r>
                  <a:rPr lang="en-US" altLang="zh-CN" dirty="0">
                    <a:ea typeface="思源黑体" panose="020B0400000000000000" pitchFamily="34" charset="-122"/>
                  </a:rPr>
                  <a:t>2</a:t>
                </a:r>
                <a:r>
                  <a:rPr lang="zh-CN" altLang="en-US" dirty="0">
                    <a:ea typeface="思源黑体" panose="020B0400000000000000" pitchFamily="34" charset="-122"/>
                  </a:rPr>
                  <a:t>的数量保持不变而只增加商品</a:t>
                </a:r>
                <a:r>
                  <a:rPr lang="en-US" altLang="zh-CN" dirty="0">
                    <a:ea typeface="思源黑体" panose="020B0400000000000000" pitchFamily="34" charset="-122"/>
                  </a:rPr>
                  <a:t>1</a:t>
                </a:r>
                <a:r>
                  <a:rPr lang="zh-CN" altLang="en-US" dirty="0">
                    <a:ea typeface="思源黑体" panose="020B0400000000000000" pitchFamily="34" charset="-122"/>
                  </a:rPr>
                  <a:t>的数量时，消费者效用的增长速度 </a:t>
                </a:r>
                <a:r>
                  <a:rPr lang="en-US" altLang="zh-CN" dirty="0">
                    <a:ea typeface="思源黑体" panose="020B0400000000000000" pitchFamily="34" charset="-122"/>
                    <a:sym typeface="Wingdings" pitchFamily="2" charset="2"/>
                  </a:rPr>
                  <a:t></a:t>
                </a:r>
                <a:r>
                  <a:rPr lang="zh-CN" altLang="en-US" dirty="0">
                    <a:ea typeface="思源黑体" panose="020B0400000000000000" pitchFamily="34" charset="-122"/>
                    <a:sym typeface="Wingdings" pitchFamily="2" charset="2"/>
                  </a:rPr>
                  <a:t> 只增加</a:t>
                </a:r>
                <a:r>
                  <a:rPr lang="en-US" altLang="zh-CN" dirty="0">
                    <a:ea typeface="思源黑体" panose="020B0400000000000000" pitchFamily="34" charset="-122"/>
                    <a:sym typeface="Wingdings" pitchFamily="2" charset="2"/>
                  </a:rPr>
                  <a:t>1</a:t>
                </a:r>
                <a:r>
                  <a:rPr lang="zh-CN" altLang="en-US" dirty="0">
                    <a:ea typeface="思源黑体" panose="020B0400000000000000" pitchFamily="34" charset="-122"/>
                    <a:sym typeface="Wingdings" pitchFamily="2" charset="2"/>
                  </a:rPr>
                  <a:t>件商品</a:t>
                </a:r>
                <a:r>
                  <a:rPr lang="en-US" altLang="zh-CN" dirty="0">
                    <a:ea typeface="思源黑体" panose="020B0400000000000000" pitchFamily="34" charset="-122"/>
                    <a:sym typeface="Wingdings" pitchFamily="2" charset="2"/>
                  </a:rPr>
                  <a:t>1</a:t>
                </a:r>
                <a:r>
                  <a:rPr lang="zh-CN" altLang="en-US" dirty="0">
                    <a:ea typeface="思源黑体" panose="020B0400000000000000" pitchFamily="34" charset="-122"/>
                    <a:sym typeface="Wingdings" pitchFamily="2" charset="2"/>
                  </a:rPr>
                  <a:t>所增加的效用（对</a:t>
                </a:r>
                <a:r>
                  <a:rPr lang="en-US" altLang="zh-CN" dirty="0">
                    <a:ea typeface="思源黑体" panose="020B0400000000000000" pitchFamily="34" charset="-122"/>
                    <a:sym typeface="Wingdings" pitchFamily="2" charset="2"/>
                  </a:rPr>
                  <a:t>x</a:t>
                </a:r>
                <a:r>
                  <a:rPr lang="en-US" altLang="zh-CN" baseline="-25000" dirty="0">
                    <a:ea typeface="思源黑体" panose="020B0400000000000000" pitchFamily="34" charset="-122"/>
                    <a:sym typeface="Wingdings" pitchFamily="2" charset="2"/>
                  </a:rPr>
                  <a:t>1</a:t>
                </a:r>
                <a:r>
                  <a:rPr lang="zh-CN" altLang="en-US" dirty="0">
                    <a:ea typeface="思源黑体" panose="020B0400000000000000" pitchFamily="34" charset="-122"/>
                    <a:sym typeface="Wingdings" pitchFamily="2" charset="2"/>
                  </a:rPr>
                  <a:t>求偏导）</a:t>
                </a:r>
                <a:endParaRPr lang="en-US" altLang="zh-CN" dirty="0">
                  <a:ea typeface="思源黑体" panose="020B0400000000000000" pitchFamily="34" charset="-122"/>
                  <a:sym typeface="Wingdings" pitchFamily="2" charset="2"/>
                </a:endParaRPr>
              </a:p>
              <a:p>
                <a:pPr marL="914400" lvl="2" indent="0">
                  <a:lnSpc>
                    <a:spcPct val="114000"/>
                  </a:lnSpc>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思源黑体" panose="020B0400000000000000" pitchFamily="34" charset="-122"/>
                              <a:sym typeface="Wingdings" pitchFamily="2" charset="2"/>
                            </a:rPr>
                          </m:ctrlPr>
                        </m:sSubPr>
                        <m:e>
                          <m:r>
                            <a:rPr lang="en-US" altLang="zh-CN" b="0" i="1" smtClean="0">
                              <a:latin typeface="Cambria Math" panose="02040503050406030204" pitchFamily="18" charset="0"/>
                              <a:ea typeface="思源黑体" panose="020B0400000000000000" pitchFamily="34" charset="-122"/>
                              <a:sym typeface="Wingdings" pitchFamily="2" charset="2"/>
                            </a:rPr>
                            <m:t>𝑀𝑈</m:t>
                          </m:r>
                        </m:e>
                        <m:sub>
                          <m:r>
                            <a:rPr lang="en-US" altLang="zh-CN" b="0" i="1" smtClean="0">
                              <a:latin typeface="Cambria Math" panose="02040503050406030204" pitchFamily="18" charset="0"/>
                              <a:ea typeface="思源黑体" panose="020B0400000000000000" pitchFamily="34" charset="-122"/>
                              <a:sym typeface="Wingdings" pitchFamily="2" charset="2"/>
                            </a:rPr>
                            <m:t>1</m:t>
                          </m:r>
                        </m:sub>
                      </m:sSub>
                      <m:r>
                        <a:rPr lang="en-US" altLang="zh-CN" b="0" i="1" smtClean="0">
                          <a:latin typeface="Cambria Math" panose="02040503050406030204" pitchFamily="18" charset="0"/>
                          <a:ea typeface="思源黑体" panose="020B0400000000000000" pitchFamily="34" charset="-122"/>
                          <a:sym typeface="Wingdings" pitchFamily="2" charset="2"/>
                        </a:rPr>
                        <m:t>=</m:t>
                      </m:r>
                      <m:func>
                        <m:funcPr>
                          <m:ctrlPr>
                            <a:rPr lang="en-US" altLang="zh-CN" b="0" i="1" smtClean="0">
                              <a:latin typeface="Cambria Math" panose="02040503050406030204" pitchFamily="18" charset="0"/>
                              <a:ea typeface="思源黑体" panose="020B0400000000000000" pitchFamily="34" charset="-122"/>
                              <a:sym typeface="Wingdings" pitchFamily="2" charset="2"/>
                            </a:rPr>
                          </m:ctrlPr>
                        </m:funcPr>
                        <m:fName>
                          <m:limLow>
                            <m:limLowPr>
                              <m:ctrlPr>
                                <a:rPr lang="en-US" altLang="zh-CN" b="0" i="1" smtClean="0">
                                  <a:latin typeface="Cambria Math" panose="02040503050406030204" pitchFamily="18" charset="0"/>
                                  <a:ea typeface="思源黑体" panose="020B0400000000000000" pitchFamily="34" charset="-122"/>
                                  <a:sym typeface="Wingdings" pitchFamily="2" charset="2"/>
                                </a:rPr>
                              </m:ctrlPr>
                            </m:limLowPr>
                            <m:e>
                              <m:r>
                                <m:rPr>
                                  <m:sty m:val="p"/>
                                </m:rPr>
                                <a:rPr lang="en-US" altLang="zh-CN" b="0" i="0" smtClean="0">
                                  <a:latin typeface="Cambria Math" panose="02040503050406030204" pitchFamily="18" charset="0"/>
                                  <a:ea typeface="思源黑体" panose="020B0400000000000000" pitchFamily="34" charset="-122"/>
                                  <a:sym typeface="Wingdings" pitchFamily="2" charset="2"/>
                                </a:rPr>
                                <m:t>lim</m:t>
                              </m:r>
                            </m:e>
                            <m:lim>
                              <m:r>
                                <a:rPr lang="en-US" altLang="zh-CN" b="0" i="1" smtClean="0">
                                  <a:latin typeface="Cambria Math" panose="02040503050406030204" pitchFamily="18" charset="0"/>
                                  <a:ea typeface="Cambria Math" panose="02040503050406030204" pitchFamily="18" charset="0"/>
                                  <a:sym typeface="Wingdings" pitchFamily="2" charset="2"/>
                                </a:rPr>
                                <m:t>∆</m:t>
                              </m:r>
                              <m:sSub>
                                <m:sSubPr>
                                  <m:ctrlPr>
                                    <a:rPr lang="en-US" altLang="zh-CN" b="0" i="1" smtClean="0">
                                      <a:latin typeface="Cambria Math" panose="02040503050406030204" pitchFamily="18" charset="0"/>
                                      <a:ea typeface="Cambria Math" panose="02040503050406030204" pitchFamily="18" charset="0"/>
                                      <a:sym typeface="Wingdings" pitchFamily="2" charset="2"/>
                                    </a:rPr>
                                  </m:ctrlPr>
                                </m:sSubPr>
                                <m:e>
                                  <m:r>
                                    <a:rPr lang="en-US" altLang="zh-CN" b="0" i="1" smtClean="0">
                                      <a:latin typeface="Cambria Math" panose="02040503050406030204" pitchFamily="18" charset="0"/>
                                      <a:ea typeface="Cambria Math" panose="02040503050406030204" pitchFamily="18" charset="0"/>
                                      <a:sym typeface="Wingdings" pitchFamily="2" charset="2"/>
                                    </a:rPr>
                                    <m:t>𝑥</m:t>
                                  </m:r>
                                </m:e>
                                <m:sub>
                                  <m:r>
                                    <a:rPr lang="en-US" altLang="zh-CN" b="0" i="1" smtClean="0">
                                      <a:latin typeface="Cambria Math" panose="02040503050406030204" pitchFamily="18" charset="0"/>
                                      <a:ea typeface="Cambria Math" panose="02040503050406030204" pitchFamily="18" charset="0"/>
                                      <a:sym typeface="Wingdings" pitchFamily="2" charset="2"/>
                                    </a:rPr>
                                    <m:t>1→0</m:t>
                                  </m:r>
                                </m:sub>
                              </m:sSub>
                            </m:lim>
                          </m:limLow>
                        </m:fName>
                        <m:e>
                          <m:f>
                            <m:fPr>
                              <m:ctrlPr>
                                <a:rPr lang="en-US" altLang="zh-CN" b="0" i="1" smtClean="0">
                                  <a:latin typeface="Cambria Math" panose="02040503050406030204" pitchFamily="18" charset="0"/>
                                  <a:ea typeface="思源黑体" panose="020B0400000000000000" pitchFamily="34" charset="-122"/>
                                  <a:sym typeface="Wingdings" pitchFamily="2" charset="2"/>
                                </a:rPr>
                              </m:ctrlPr>
                            </m:fPr>
                            <m:num>
                              <m:r>
                                <a:rPr lang="en-US" altLang="zh-CN" b="0" i="1" smtClean="0">
                                  <a:latin typeface="Cambria Math" panose="02040503050406030204" pitchFamily="18" charset="0"/>
                                  <a:ea typeface="思源黑体" panose="020B0400000000000000" pitchFamily="34" charset="-122"/>
                                  <a:sym typeface="Wingdings" pitchFamily="2" charset="2"/>
                                </a:rPr>
                                <m:t>𝑢</m:t>
                              </m:r>
                              <m:d>
                                <m:dPr>
                                  <m:ctrlPr>
                                    <a:rPr lang="en-US" altLang="zh-CN" b="0" i="1" smtClean="0">
                                      <a:latin typeface="Cambria Math" panose="02040503050406030204" pitchFamily="18" charset="0"/>
                                      <a:ea typeface="思源黑体" panose="020B0400000000000000" pitchFamily="34" charset="-122"/>
                                      <a:sym typeface="Wingdings" pitchFamily="2" charset="2"/>
                                    </a:rPr>
                                  </m:ctrlPr>
                                </m:dPr>
                                <m:e>
                                  <m:sSub>
                                    <m:sSubPr>
                                      <m:ctrlPr>
                                        <a:rPr lang="en-US" altLang="zh-CN" b="0" i="1" smtClean="0">
                                          <a:latin typeface="Cambria Math" panose="02040503050406030204" pitchFamily="18" charset="0"/>
                                          <a:ea typeface="思源黑体" panose="020B0400000000000000" pitchFamily="34" charset="-122"/>
                                          <a:sym typeface="Wingdings" pitchFamily="2" charset="2"/>
                                        </a:rPr>
                                      </m:ctrlPr>
                                    </m:sSubPr>
                                    <m:e>
                                      <m:r>
                                        <a:rPr lang="en-US" altLang="zh-CN" b="0" i="1" smtClean="0">
                                          <a:latin typeface="Cambria Math" panose="02040503050406030204" pitchFamily="18" charset="0"/>
                                          <a:ea typeface="思源黑体" panose="020B0400000000000000" pitchFamily="34" charset="-122"/>
                                          <a:sym typeface="Wingdings" pitchFamily="2" charset="2"/>
                                        </a:rPr>
                                        <m:t>𝑥</m:t>
                                      </m:r>
                                    </m:e>
                                    <m:sub>
                                      <m:r>
                                        <a:rPr lang="en-US" altLang="zh-CN" b="0" i="1" smtClean="0">
                                          <a:latin typeface="Cambria Math" panose="02040503050406030204" pitchFamily="18" charset="0"/>
                                          <a:ea typeface="思源黑体" panose="020B0400000000000000" pitchFamily="34" charset="-122"/>
                                          <a:sym typeface="Wingdings" pitchFamily="2" charset="2"/>
                                        </a:rPr>
                                        <m:t>1</m:t>
                                      </m:r>
                                    </m:sub>
                                  </m:sSub>
                                  <m:r>
                                    <a:rPr lang="en-US" altLang="zh-CN" b="0" i="1" smtClean="0">
                                      <a:latin typeface="Cambria Math" panose="02040503050406030204" pitchFamily="18" charset="0"/>
                                      <a:ea typeface="思源黑体" panose="020B0400000000000000" pitchFamily="34" charset="-122"/>
                                      <a:sym typeface="Wingdings" pitchFamily="2" charset="2"/>
                                    </a:rPr>
                                    <m:t>+</m:t>
                                  </m:r>
                                  <m:r>
                                    <a:rPr lang="en-US" altLang="zh-CN" i="1">
                                      <a:latin typeface="Cambria Math" panose="02040503050406030204" pitchFamily="18" charset="0"/>
                                      <a:ea typeface="Cambria Math" panose="02040503050406030204" pitchFamily="18" charset="0"/>
                                      <a:sym typeface="Wingdings" pitchFamily="2" charset="2"/>
                                    </a:rPr>
                                    <m:t>∆</m:t>
                                  </m:r>
                                  <m:sSub>
                                    <m:sSubPr>
                                      <m:ctrlPr>
                                        <a:rPr lang="en-US" altLang="zh-CN" i="1">
                                          <a:latin typeface="Cambria Math" panose="02040503050406030204" pitchFamily="18" charset="0"/>
                                          <a:ea typeface="Cambria Math" panose="02040503050406030204" pitchFamily="18" charset="0"/>
                                          <a:sym typeface="Wingdings" pitchFamily="2" charset="2"/>
                                        </a:rPr>
                                      </m:ctrlPr>
                                    </m:sSubPr>
                                    <m:e>
                                      <m:r>
                                        <a:rPr lang="en-US" altLang="zh-CN" i="1">
                                          <a:latin typeface="Cambria Math" panose="02040503050406030204" pitchFamily="18" charset="0"/>
                                          <a:ea typeface="Cambria Math" panose="02040503050406030204" pitchFamily="18" charset="0"/>
                                          <a:sym typeface="Wingdings" pitchFamily="2" charset="2"/>
                                        </a:rPr>
                                        <m:t>𝑥</m:t>
                                      </m:r>
                                    </m:e>
                                    <m:sub>
                                      <m:r>
                                        <a:rPr lang="en-US" altLang="zh-CN" i="1">
                                          <a:latin typeface="Cambria Math" panose="02040503050406030204" pitchFamily="18" charset="0"/>
                                          <a:ea typeface="Cambria Math" panose="02040503050406030204" pitchFamily="18" charset="0"/>
                                          <a:sym typeface="Wingdings" pitchFamily="2" charset="2"/>
                                        </a:rPr>
                                        <m:t>1</m:t>
                                      </m:r>
                                    </m:sub>
                                  </m:sSub>
                                  <m:r>
                                    <a:rPr lang="en-US" altLang="zh-CN" b="0" i="1" smtClean="0">
                                      <a:latin typeface="Cambria Math" panose="02040503050406030204" pitchFamily="18" charset="0"/>
                                      <a:ea typeface="Cambria Math" panose="02040503050406030204" pitchFamily="18" charset="0"/>
                                      <a:sym typeface="Wingdings" pitchFamily="2" charset="2"/>
                                    </a:rPr>
                                    <m:t>,</m:t>
                                  </m:r>
                                  <m:sSub>
                                    <m:sSubPr>
                                      <m:ctrlPr>
                                        <a:rPr lang="en-US" altLang="zh-CN" i="1">
                                          <a:latin typeface="Cambria Math" panose="02040503050406030204" pitchFamily="18" charset="0"/>
                                          <a:ea typeface="思源黑体" panose="020B0400000000000000" pitchFamily="34" charset="-122"/>
                                          <a:sym typeface="Wingdings" pitchFamily="2" charset="2"/>
                                        </a:rPr>
                                      </m:ctrlPr>
                                    </m:sSubPr>
                                    <m:e>
                                      <m:r>
                                        <a:rPr lang="en-US" altLang="zh-CN" i="1">
                                          <a:latin typeface="Cambria Math" panose="02040503050406030204" pitchFamily="18" charset="0"/>
                                          <a:ea typeface="思源黑体" panose="020B0400000000000000" pitchFamily="34" charset="-122"/>
                                          <a:sym typeface="Wingdings" pitchFamily="2" charset="2"/>
                                        </a:rPr>
                                        <m:t>𝑥</m:t>
                                      </m:r>
                                    </m:e>
                                    <m:sub>
                                      <m:r>
                                        <a:rPr lang="en-US" altLang="zh-CN" b="0" i="1" smtClean="0">
                                          <a:latin typeface="Cambria Math" panose="02040503050406030204" pitchFamily="18" charset="0"/>
                                          <a:ea typeface="思源黑体" panose="020B0400000000000000" pitchFamily="34" charset="-122"/>
                                          <a:sym typeface="Wingdings" pitchFamily="2" charset="2"/>
                                        </a:rPr>
                                        <m:t>2</m:t>
                                      </m:r>
                                    </m:sub>
                                  </m:sSub>
                                </m:e>
                              </m:d>
                              <m:r>
                                <a:rPr lang="en-US" altLang="zh-CN" b="0" i="1" smtClean="0">
                                  <a:latin typeface="Cambria Math" panose="02040503050406030204" pitchFamily="18" charset="0"/>
                                  <a:ea typeface="思源黑体" panose="020B0400000000000000" pitchFamily="34" charset="-122"/>
                                  <a:sym typeface="Wingdings" pitchFamily="2" charset="2"/>
                                </a:rPr>
                                <m:t>−</m:t>
                              </m:r>
                              <m:r>
                                <a:rPr lang="en-US" altLang="zh-CN" b="0" i="1" smtClean="0">
                                  <a:latin typeface="Cambria Math" panose="02040503050406030204" pitchFamily="18" charset="0"/>
                                  <a:ea typeface="思源黑体" panose="020B0400000000000000" pitchFamily="34" charset="-122"/>
                                  <a:sym typeface="Wingdings" pitchFamily="2" charset="2"/>
                                </a:rPr>
                                <m:t>𝑢</m:t>
                              </m:r>
                              <m:r>
                                <a:rPr lang="en-US" altLang="zh-CN" b="0" i="1" smtClean="0">
                                  <a:latin typeface="Cambria Math" panose="02040503050406030204" pitchFamily="18" charset="0"/>
                                  <a:ea typeface="思源黑体" panose="020B0400000000000000" pitchFamily="34" charset="-122"/>
                                  <a:sym typeface="Wingdings" pitchFamily="2" charset="2"/>
                                </a:rPr>
                                <m:t>(</m:t>
                              </m:r>
                              <m:sSub>
                                <m:sSubPr>
                                  <m:ctrlPr>
                                    <a:rPr lang="en-US" altLang="zh-CN" i="1">
                                      <a:latin typeface="Cambria Math" panose="02040503050406030204" pitchFamily="18" charset="0"/>
                                      <a:ea typeface="思源黑体" panose="020B0400000000000000" pitchFamily="34" charset="-122"/>
                                      <a:sym typeface="Wingdings" pitchFamily="2" charset="2"/>
                                    </a:rPr>
                                  </m:ctrlPr>
                                </m:sSubPr>
                                <m:e>
                                  <m:r>
                                    <a:rPr lang="en-US" altLang="zh-CN" i="1">
                                      <a:latin typeface="Cambria Math" panose="02040503050406030204" pitchFamily="18" charset="0"/>
                                      <a:ea typeface="思源黑体" panose="020B0400000000000000" pitchFamily="34" charset="-122"/>
                                      <a:sym typeface="Wingdings" pitchFamily="2" charset="2"/>
                                    </a:rPr>
                                    <m:t>𝑥</m:t>
                                  </m:r>
                                </m:e>
                                <m:sub>
                                  <m:r>
                                    <a:rPr lang="en-US" altLang="zh-CN" i="1">
                                      <a:latin typeface="Cambria Math" panose="02040503050406030204" pitchFamily="18" charset="0"/>
                                      <a:ea typeface="思源黑体" panose="020B0400000000000000" pitchFamily="34" charset="-122"/>
                                      <a:sym typeface="Wingdings" pitchFamily="2" charset="2"/>
                                    </a:rPr>
                                    <m:t>1</m:t>
                                  </m:r>
                                </m:sub>
                              </m:sSub>
                              <m:r>
                                <a:rPr lang="en-US" altLang="zh-CN" b="0" i="1" smtClean="0">
                                  <a:latin typeface="Cambria Math" panose="02040503050406030204" pitchFamily="18" charset="0"/>
                                  <a:ea typeface="思源黑体" panose="020B0400000000000000" pitchFamily="34" charset="-122"/>
                                  <a:sym typeface="Wingdings" pitchFamily="2" charset="2"/>
                                </a:rPr>
                                <m:t>,</m:t>
                              </m:r>
                              <m:sSub>
                                <m:sSubPr>
                                  <m:ctrlPr>
                                    <a:rPr lang="en-US" altLang="zh-CN" i="1">
                                      <a:latin typeface="Cambria Math" panose="02040503050406030204" pitchFamily="18" charset="0"/>
                                      <a:ea typeface="思源黑体" panose="020B0400000000000000" pitchFamily="34" charset="-122"/>
                                      <a:sym typeface="Wingdings" pitchFamily="2" charset="2"/>
                                    </a:rPr>
                                  </m:ctrlPr>
                                </m:sSubPr>
                                <m:e>
                                  <m:r>
                                    <a:rPr lang="en-US" altLang="zh-CN" i="1">
                                      <a:latin typeface="Cambria Math" panose="02040503050406030204" pitchFamily="18" charset="0"/>
                                      <a:ea typeface="思源黑体" panose="020B0400000000000000" pitchFamily="34" charset="-122"/>
                                      <a:sym typeface="Wingdings" pitchFamily="2" charset="2"/>
                                    </a:rPr>
                                    <m:t>𝑥</m:t>
                                  </m:r>
                                </m:e>
                                <m:sub>
                                  <m:r>
                                    <a:rPr lang="en-US" altLang="zh-CN" b="0" i="1" smtClean="0">
                                      <a:latin typeface="Cambria Math" panose="02040503050406030204" pitchFamily="18" charset="0"/>
                                      <a:ea typeface="思源黑体" panose="020B0400000000000000" pitchFamily="34" charset="-122"/>
                                      <a:sym typeface="Wingdings" pitchFamily="2" charset="2"/>
                                    </a:rPr>
                                    <m:t>2</m:t>
                                  </m:r>
                                </m:sub>
                              </m:sSub>
                              <m:r>
                                <a:rPr lang="en-US" altLang="zh-CN" b="0" i="1" smtClean="0">
                                  <a:latin typeface="Cambria Math" panose="02040503050406030204" pitchFamily="18" charset="0"/>
                                  <a:ea typeface="思源黑体" panose="020B0400000000000000" pitchFamily="34" charset="-122"/>
                                  <a:sym typeface="Wingdings" pitchFamily="2" charset="2"/>
                                </a:rPr>
                                <m:t>)</m:t>
                              </m:r>
                            </m:num>
                            <m:den>
                              <m:r>
                                <a:rPr lang="en-US" altLang="zh-CN" i="1">
                                  <a:latin typeface="Cambria Math" panose="02040503050406030204" pitchFamily="18" charset="0"/>
                                  <a:ea typeface="Cambria Math" panose="02040503050406030204" pitchFamily="18" charset="0"/>
                                  <a:sym typeface="Wingdings" pitchFamily="2" charset="2"/>
                                </a:rPr>
                                <m:t>∆</m:t>
                              </m:r>
                              <m:sSub>
                                <m:sSubPr>
                                  <m:ctrlPr>
                                    <a:rPr lang="en-US" altLang="zh-CN" i="1" smtClean="0">
                                      <a:latin typeface="Cambria Math" panose="02040503050406030204" pitchFamily="18" charset="0"/>
                                      <a:ea typeface="Cambria Math" panose="02040503050406030204" pitchFamily="18" charset="0"/>
                                      <a:sym typeface="Wingdings" pitchFamily="2" charset="2"/>
                                    </a:rPr>
                                  </m:ctrlPr>
                                </m:sSubPr>
                                <m:e>
                                  <m:r>
                                    <a:rPr lang="en-US" altLang="zh-CN" b="0" i="1" smtClean="0">
                                      <a:latin typeface="Cambria Math" panose="02040503050406030204" pitchFamily="18" charset="0"/>
                                      <a:ea typeface="Cambria Math" panose="02040503050406030204" pitchFamily="18" charset="0"/>
                                      <a:sym typeface="Wingdings" pitchFamily="2" charset="2"/>
                                    </a:rPr>
                                    <m:t>𝑥</m:t>
                                  </m:r>
                                </m:e>
                                <m:sub>
                                  <m:r>
                                    <a:rPr lang="en-US" altLang="zh-CN" b="0" i="1" smtClean="0">
                                      <a:latin typeface="Cambria Math" panose="02040503050406030204" pitchFamily="18" charset="0"/>
                                      <a:ea typeface="Cambria Math" panose="02040503050406030204" pitchFamily="18" charset="0"/>
                                      <a:sym typeface="Wingdings" pitchFamily="2" charset="2"/>
                                    </a:rPr>
                                    <m:t>1</m:t>
                                  </m:r>
                                </m:sub>
                              </m:sSub>
                            </m:den>
                          </m:f>
                          <m:r>
                            <a:rPr lang="en-US" altLang="zh-CN" b="0" i="1" smtClean="0">
                              <a:latin typeface="Cambria Math" panose="02040503050406030204" pitchFamily="18" charset="0"/>
                              <a:ea typeface="思源黑体" panose="020B0400000000000000" pitchFamily="34" charset="-122"/>
                              <a:sym typeface="Wingdings" pitchFamily="2" charset="2"/>
                            </a:rPr>
                            <m:t>=</m:t>
                          </m:r>
                          <m:f>
                            <m:fPr>
                              <m:ctrlPr>
                                <a:rPr lang="en-US" altLang="zh-CN" b="0" i="1" smtClean="0">
                                  <a:latin typeface="Cambria Math" panose="02040503050406030204" pitchFamily="18" charset="0"/>
                                  <a:ea typeface="思源黑体" panose="020B0400000000000000" pitchFamily="34" charset="-122"/>
                                  <a:sym typeface="Wingdings" pitchFamily="2" charset="2"/>
                                </a:rPr>
                              </m:ctrlPr>
                            </m:fPr>
                            <m:num>
                              <m:r>
                                <a:rPr lang="en-US" altLang="zh-CN" b="0" i="1" smtClean="0">
                                  <a:latin typeface="Cambria Math" panose="02040503050406030204" pitchFamily="18" charset="0"/>
                                  <a:ea typeface="Cambria Math" panose="02040503050406030204" pitchFamily="18" charset="0"/>
                                  <a:sym typeface="Wingdings" pitchFamily="2" charset="2"/>
                                </a:rPr>
                                <m:t>𝜕</m:t>
                              </m:r>
                              <m:r>
                                <a:rPr lang="en-US" altLang="zh-CN" b="0" i="1" smtClean="0">
                                  <a:latin typeface="Cambria Math" panose="02040503050406030204" pitchFamily="18" charset="0"/>
                                  <a:ea typeface="Cambria Math" panose="02040503050406030204" pitchFamily="18" charset="0"/>
                                  <a:sym typeface="Wingdings" pitchFamily="2" charset="2"/>
                                </a:rPr>
                                <m:t>𝑢</m:t>
                              </m:r>
                            </m:num>
                            <m:den>
                              <m:r>
                                <a:rPr lang="en-US" altLang="zh-CN" b="0" i="1" smtClean="0">
                                  <a:latin typeface="Cambria Math" panose="02040503050406030204" pitchFamily="18" charset="0"/>
                                  <a:ea typeface="Cambria Math" panose="02040503050406030204" pitchFamily="18" charset="0"/>
                                  <a:sym typeface="Wingdings" pitchFamily="2" charset="2"/>
                                </a:rPr>
                                <m:t>𝜕</m:t>
                              </m:r>
                              <m:sSub>
                                <m:sSubPr>
                                  <m:ctrlPr>
                                    <a:rPr lang="en-US" altLang="zh-CN" i="1">
                                      <a:latin typeface="Cambria Math" panose="02040503050406030204" pitchFamily="18" charset="0"/>
                                      <a:ea typeface="思源黑体" panose="020B0400000000000000" pitchFamily="34" charset="-122"/>
                                      <a:sym typeface="Wingdings" pitchFamily="2" charset="2"/>
                                    </a:rPr>
                                  </m:ctrlPr>
                                </m:sSubPr>
                                <m:e>
                                  <m:r>
                                    <a:rPr lang="en-US" altLang="zh-CN" i="1">
                                      <a:latin typeface="Cambria Math" panose="02040503050406030204" pitchFamily="18" charset="0"/>
                                      <a:ea typeface="思源黑体" panose="020B0400000000000000" pitchFamily="34" charset="-122"/>
                                      <a:sym typeface="Wingdings" pitchFamily="2" charset="2"/>
                                    </a:rPr>
                                    <m:t>𝑥</m:t>
                                  </m:r>
                                </m:e>
                                <m:sub>
                                  <m:r>
                                    <a:rPr lang="en-US" altLang="zh-CN" i="1">
                                      <a:latin typeface="Cambria Math" panose="02040503050406030204" pitchFamily="18" charset="0"/>
                                      <a:ea typeface="思源黑体" panose="020B0400000000000000" pitchFamily="34" charset="-122"/>
                                      <a:sym typeface="Wingdings" pitchFamily="2" charset="2"/>
                                    </a:rPr>
                                    <m:t>1</m:t>
                                  </m:r>
                                </m:sub>
                              </m:sSub>
                            </m:den>
                          </m:f>
                        </m:e>
                      </m:func>
                    </m:oMath>
                  </m:oMathPara>
                </a14:m>
                <a:endParaRPr lang="en-US" altLang="zh-CN" dirty="0">
                  <a:ea typeface="思源黑体" panose="020B0400000000000000" pitchFamily="34" charset="-122"/>
                  <a:sym typeface="Wingdings" pitchFamily="2" charset="2"/>
                </a:endParaRPr>
              </a:p>
              <a:p>
                <a:pPr marL="914400" lvl="2" indent="0">
                  <a:lnSpc>
                    <a:spcPct val="114000"/>
                  </a:lnSpc>
                  <a:buNone/>
                </a:pPr>
                <a:endParaRPr lang="en-US" altLang="zh-CN" dirty="0">
                  <a:ea typeface="思源黑体" panose="020B0400000000000000" pitchFamily="34" charset="-122"/>
                  <a:sym typeface="Wingdings" pitchFamily="2" charset="2"/>
                </a:endParaRPr>
              </a:p>
              <a:p>
                <a:pPr lvl="2">
                  <a:lnSpc>
                    <a:spcPct val="114000"/>
                  </a:lnSpc>
                </a:pPr>
                <a:r>
                  <a:rPr lang="zh-CN" altLang="en-US" dirty="0">
                    <a:ea typeface="思源黑体" panose="020B0400000000000000" pitchFamily="34" charset="-122"/>
                  </a:rPr>
                  <a:t>商品</a:t>
                </a:r>
                <a:r>
                  <a:rPr lang="en-US" altLang="zh-CN" dirty="0">
                    <a:ea typeface="思源黑体" panose="020B0400000000000000" pitchFamily="34" charset="-122"/>
                  </a:rPr>
                  <a:t>2</a:t>
                </a:r>
                <a:r>
                  <a:rPr lang="zh-CN" altLang="en-US" dirty="0">
                    <a:ea typeface="思源黑体" panose="020B0400000000000000" pitchFamily="34" charset="-122"/>
                  </a:rPr>
                  <a:t>的边际效用：商品</a:t>
                </a:r>
                <a:r>
                  <a:rPr lang="en-US" altLang="zh-CN" dirty="0">
                    <a:ea typeface="思源黑体" panose="020B0400000000000000" pitchFamily="34" charset="-122"/>
                  </a:rPr>
                  <a:t>1</a:t>
                </a:r>
                <a:r>
                  <a:rPr lang="zh-CN" altLang="en-US" dirty="0">
                    <a:ea typeface="思源黑体" panose="020B0400000000000000" pitchFamily="34" charset="-122"/>
                  </a:rPr>
                  <a:t>的数量保持不变而只增加商品</a:t>
                </a:r>
                <a:r>
                  <a:rPr lang="en-US" altLang="zh-CN" dirty="0">
                    <a:ea typeface="思源黑体" panose="020B0400000000000000" pitchFamily="34" charset="-122"/>
                  </a:rPr>
                  <a:t>2</a:t>
                </a:r>
                <a:r>
                  <a:rPr lang="zh-CN" altLang="en-US" dirty="0">
                    <a:ea typeface="思源黑体" panose="020B0400000000000000" pitchFamily="34" charset="-122"/>
                  </a:rPr>
                  <a:t>的数量时，消费者效用的增长速度 </a:t>
                </a:r>
                <a:r>
                  <a:rPr lang="en-US" altLang="zh-CN" dirty="0">
                    <a:ea typeface="思源黑体" panose="020B0400000000000000" pitchFamily="34" charset="-122"/>
                    <a:sym typeface="Wingdings" pitchFamily="2" charset="2"/>
                  </a:rPr>
                  <a:t></a:t>
                </a:r>
                <a:r>
                  <a:rPr lang="zh-CN" altLang="en-US" dirty="0">
                    <a:ea typeface="思源黑体" panose="020B0400000000000000" pitchFamily="34" charset="-122"/>
                    <a:sym typeface="Wingdings" pitchFamily="2" charset="2"/>
                  </a:rPr>
                  <a:t> 只增加</a:t>
                </a:r>
                <a:r>
                  <a:rPr lang="en-US" altLang="zh-CN" dirty="0">
                    <a:ea typeface="思源黑体" panose="020B0400000000000000" pitchFamily="34" charset="-122"/>
                    <a:sym typeface="Wingdings" pitchFamily="2" charset="2"/>
                  </a:rPr>
                  <a:t>1</a:t>
                </a:r>
                <a:r>
                  <a:rPr lang="zh-CN" altLang="en-US" dirty="0">
                    <a:ea typeface="思源黑体" panose="020B0400000000000000" pitchFamily="34" charset="-122"/>
                    <a:sym typeface="Wingdings" pitchFamily="2" charset="2"/>
                  </a:rPr>
                  <a:t>件商品</a:t>
                </a:r>
                <a:r>
                  <a:rPr lang="en-US" altLang="zh-CN" dirty="0">
                    <a:ea typeface="思源黑体" panose="020B0400000000000000" pitchFamily="34" charset="-122"/>
                    <a:sym typeface="Wingdings" pitchFamily="2" charset="2"/>
                  </a:rPr>
                  <a:t>2</a:t>
                </a:r>
                <a:r>
                  <a:rPr lang="zh-CN" altLang="en-US" dirty="0">
                    <a:ea typeface="思源黑体" panose="020B0400000000000000" pitchFamily="34" charset="-122"/>
                    <a:sym typeface="Wingdings" pitchFamily="2" charset="2"/>
                  </a:rPr>
                  <a:t>所增加的效用（对</a:t>
                </a:r>
                <a:r>
                  <a:rPr lang="en-US" altLang="zh-CN" dirty="0">
                    <a:ea typeface="思源黑体" panose="020B0400000000000000" pitchFamily="34" charset="-122"/>
                    <a:sym typeface="Wingdings" pitchFamily="2" charset="2"/>
                  </a:rPr>
                  <a:t>x</a:t>
                </a:r>
                <a:r>
                  <a:rPr lang="en-US" altLang="zh-CN" baseline="-25000" dirty="0">
                    <a:ea typeface="思源黑体" panose="020B0400000000000000" pitchFamily="34" charset="-122"/>
                    <a:sym typeface="Wingdings" pitchFamily="2" charset="2"/>
                  </a:rPr>
                  <a:t>2</a:t>
                </a:r>
                <a:r>
                  <a:rPr lang="zh-CN" altLang="en-US" dirty="0">
                    <a:ea typeface="思源黑体" panose="020B0400000000000000" pitchFamily="34" charset="-122"/>
                    <a:sym typeface="Wingdings" pitchFamily="2" charset="2"/>
                  </a:rPr>
                  <a:t>求偏导）</a:t>
                </a:r>
                <a:endParaRPr lang="en-US" altLang="zh-CN" dirty="0">
                  <a:ea typeface="思源黑体" panose="020B0400000000000000" pitchFamily="34" charset="-122"/>
                  <a:sym typeface="Wingdings" pitchFamily="2" charset="2"/>
                </a:endParaRPr>
              </a:p>
              <a:p>
                <a:pPr marL="914400" lvl="2" indent="0">
                  <a:lnSpc>
                    <a:spcPct val="114000"/>
                  </a:lnSpc>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思源黑体" panose="020B0400000000000000" pitchFamily="34" charset="-122"/>
                              <a:sym typeface="Wingdings" pitchFamily="2" charset="2"/>
                            </a:rPr>
                          </m:ctrlPr>
                        </m:sSubPr>
                        <m:e>
                          <m:r>
                            <a:rPr lang="en-US" altLang="zh-CN" i="1">
                              <a:latin typeface="Cambria Math" panose="02040503050406030204" pitchFamily="18" charset="0"/>
                              <a:ea typeface="思源黑体" panose="020B0400000000000000" pitchFamily="34" charset="-122"/>
                              <a:sym typeface="Wingdings" pitchFamily="2" charset="2"/>
                            </a:rPr>
                            <m:t>𝑀𝑈</m:t>
                          </m:r>
                        </m:e>
                        <m:sub>
                          <m:r>
                            <a:rPr lang="en-US" altLang="zh-CN" b="0" i="1" smtClean="0">
                              <a:latin typeface="Cambria Math" panose="02040503050406030204" pitchFamily="18" charset="0"/>
                              <a:ea typeface="思源黑体" panose="020B0400000000000000" pitchFamily="34" charset="-122"/>
                              <a:sym typeface="Wingdings" pitchFamily="2" charset="2"/>
                            </a:rPr>
                            <m:t>2</m:t>
                          </m:r>
                        </m:sub>
                      </m:sSub>
                      <m:r>
                        <a:rPr lang="en-US" altLang="zh-CN" i="1">
                          <a:latin typeface="Cambria Math" panose="02040503050406030204" pitchFamily="18" charset="0"/>
                          <a:ea typeface="思源黑体" panose="020B0400000000000000" pitchFamily="34" charset="-122"/>
                          <a:sym typeface="Wingdings" pitchFamily="2" charset="2"/>
                        </a:rPr>
                        <m:t>=</m:t>
                      </m:r>
                      <m:func>
                        <m:funcPr>
                          <m:ctrlPr>
                            <a:rPr lang="en-US" altLang="zh-CN" i="1">
                              <a:latin typeface="Cambria Math" panose="02040503050406030204" pitchFamily="18" charset="0"/>
                              <a:ea typeface="思源黑体" panose="020B0400000000000000" pitchFamily="34" charset="-122"/>
                              <a:sym typeface="Wingdings" pitchFamily="2" charset="2"/>
                            </a:rPr>
                          </m:ctrlPr>
                        </m:funcPr>
                        <m:fName>
                          <m:limLow>
                            <m:limLowPr>
                              <m:ctrlPr>
                                <a:rPr lang="en-US" altLang="zh-CN" i="1">
                                  <a:latin typeface="Cambria Math" panose="02040503050406030204" pitchFamily="18" charset="0"/>
                                  <a:ea typeface="思源黑体" panose="020B0400000000000000" pitchFamily="34" charset="-122"/>
                                  <a:sym typeface="Wingdings" pitchFamily="2" charset="2"/>
                                </a:rPr>
                              </m:ctrlPr>
                            </m:limLowPr>
                            <m:e>
                              <m:r>
                                <m:rPr>
                                  <m:sty m:val="p"/>
                                </m:rPr>
                                <a:rPr lang="en-US" altLang="zh-CN">
                                  <a:latin typeface="Cambria Math" panose="02040503050406030204" pitchFamily="18" charset="0"/>
                                  <a:ea typeface="思源黑体" panose="020B0400000000000000" pitchFamily="34" charset="-122"/>
                                  <a:sym typeface="Wingdings" pitchFamily="2" charset="2"/>
                                </a:rPr>
                                <m:t>lim</m:t>
                              </m:r>
                            </m:e>
                            <m:lim>
                              <m:r>
                                <a:rPr lang="en-US" altLang="zh-CN" i="1">
                                  <a:latin typeface="Cambria Math" panose="02040503050406030204" pitchFamily="18" charset="0"/>
                                  <a:ea typeface="Cambria Math" panose="02040503050406030204" pitchFamily="18" charset="0"/>
                                  <a:sym typeface="Wingdings" pitchFamily="2" charset="2"/>
                                </a:rPr>
                                <m:t>∆</m:t>
                              </m:r>
                              <m:sSub>
                                <m:sSubPr>
                                  <m:ctrlPr>
                                    <a:rPr lang="en-US" altLang="zh-CN" i="1">
                                      <a:latin typeface="Cambria Math" panose="02040503050406030204" pitchFamily="18" charset="0"/>
                                      <a:ea typeface="Cambria Math" panose="02040503050406030204" pitchFamily="18" charset="0"/>
                                      <a:sym typeface="Wingdings" pitchFamily="2" charset="2"/>
                                    </a:rPr>
                                  </m:ctrlPr>
                                </m:sSubPr>
                                <m:e>
                                  <m:r>
                                    <a:rPr lang="en-US" altLang="zh-CN" i="1">
                                      <a:latin typeface="Cambria Math" panose="02040503050406030204" pitchFamily="18" charset="0"/>
                                      <a:ea typeface="Cambria Math" panose="02040503050406030204" pitchFamily="18" charset="0"/>
                                      <a:sym typeface="Wingdings" pitchFamily="2" charset="2"/>
                                    </a:rPr>
                                    <m:t>𝑥</m:t>
                                  </m:r>
                                </m:e>
                                <m:sub>
                                  <m:r>
                                    <a:rPr lang="en-US" altLang="zh-CN" b="0" i="1" smtClean="0">
                                      <a:latin typeface="Cambria Math" panose="02040503050406030204" pitchFamily="18" charset="0"/>
                                      <a:ea typeface="Cambria Math" panose="02040503050406030204" pitchFamily="18" charset="0"/>
                                      <a:sym typeface="Wingdings" pitchFamily="2" charset="2"/>
                                    </a:rPr>
                                    <m:t>2</m:t>
                                  </m:r>
                                  <m:r>
                                    <a:rPr lang="en-US" altLang="zh-CN" i="1">
                                      <a:latin typeface="Cambria Math" panose="02040503050406030204" pitchFamily="18" charset="0"/>
                                      <a:ea typeface="Cambria Math" panose="02040503050406030204" pitchFamily="18" charset="0"/>
                                      <a:sym typeface="Wingdings" pitchFamily="2" charset="2"/>
                                    </a:rPr>
                                    <m:t>→0</m:t>
                                  </m:r>
                                </m:sub>
                              </m:sSub>
                            </m:lim>
                          </m:limLow>
                        </m:fName>
                        <m:e>
                          <m:f>
                            <m:fPr>
                              <m:ctrlPr>
                                <a:rPr lang="en-US" altLang="zh-CN" i="1">
                                  <a:latin typeface="Cambria Math" panose="02040503050406030204" pitchFamily="18" charset="0"/>
                                  <a:ea typeface="思源黑体" panose="020B0400000000000000" pitchFamily="34" charset="-122"/>
                                  <a:sym typeface="Wingdings" pitchFamily="2" charset="2"/>
                                </a:rPr>
                              </m:ctrlPr>
                            </m:fPr>
                            <m:num>
                              <m:r>
                                <a:rPr lang="en-US" altLang="zh-CN" i="1">
                                  <a:latin typeface="Cambria Math" panose="02040503050406030204" pitchFamily="18" charset="0"/>
                                  <a:ea typeface="思源黑体" panose="020B0400000000000000" pitchFamily="34" charset="-122"/>
                                  <a:sym typeface="Wingdings" pitchFamily="2" charset="2"/>
                                </a:rPr>
                                <m:t>𝑢</m:t>
                              </m:r>
                              <m:d>
                                <m:dPr>
                                  <m:ctrlPr>
                                    <a:rPr lang="en-US" altLang="zh-CN" i="1">
                                      <a:latin typeface="Cambria Math" panose="02040503050406030204" pitchFamily="18" charset="0"/>
                                      <a:ea typeface="思源黑体" panose="020B0400000000000000" pitchFamily="34" charset="-122"/>
                                      <a:sym typeface="Wingdings" pitchFamily="2" charset="2"/>
                                    </a:rPr>
                                  </m:ctrlPr>
                                </m:dPr>
                                <m:e>
                                  <m:sSub>
                                    <m:sSubPr>
                                      <m:ctrlPr>
                                        <a:rPr lang="en-US" altLang="zh-CN" i="1">
                                          <a:latin typeface="Cambria Math" panose="02040503050406030204" pitchFamily="18" charset="0"/>
                                          <a:ea typeface="思源黑体" panose="020B0400000000000000" pitchFamily="34" charset="-122"/>
                                          <a:sym typeface="Wingdings" pitchFamily="2" charset="2"/>
                                        </a:rPr>
                                      </m:ctrlPr>
                                    </m:sSubPr>
                                    <m:e>
                                      <m:r>
                                        <a:rPr lang="en-US" altLang="zh-CN" i="1">
                                          <a:latin typeface="Cambria Math" panose="02040503050406030204" pitchFamily="18" charset="0"/>
                                          <a:ea typeface="思源黑体" panose="020B0400000000000000" pitchFamily="34" charset="-122"/>
                                          <a:sym typeface="Wingdings" pitchFamily="2" charset="2"/>
                                        </a:rPr>
                                        <m:t>𝑥</m:t>
                                      </m:r>
                                    </m:e>
                                    <m:sub>
                                      <m:r>
                                        <a:rPr lang="en-US" altLang="zh-CN" i="1">
                                          <a:latin typeface="Cambria Math" panose="02040503050406030204" pitchFamily="18" charset="0"/>
                                          <a:ea typeface="思源黑体" panose="020B0400000000000000" pitchFamily="34" charset="-122"/>
                                          <a:sym typeface="Wingdings" pitchFamily="2" charset="2"/>
                                        </a:rPr>
                                        <m:t>1</m:t>
                                      </m:r>
                                    </m:sub>
                                  </m:sSub>
                                  <m:r>
                                    <a:rPr lang="en-US" altLang="zh-CN" i="1">
                                      <a:latin typeface="Cambria Math" panose="02040503050406030204" pitchFamily="18" charset="0"/>
                                      <a:ea typeface="Cambria Math" panose="02040503050406030204" pitchFamily="18" charset="0"/>
                                      <a:sym typeface="Wingdings" pitchFamily="2" charset="2"/>
                                    </a:rPr>
                                    <m:t>,</m:t>
                                  </m:r>
                                  <m:sSub>
                                    <m:sSubPr>
                                      <m:ctrlPr>
                                        <a:rPr lang="en-US" altLang="zh-CN" i="1">
                                          <a:latin typeface="Cambria Math" panose="02040503050406030204" pitchFamily="18" charset="0"/>
                                          <a:ea typeface="思源黑体" panose="020B0400000000000000" pitchFamily="34" charset="-122"/>
                                          <a:sym typeface="Wingdings" pitchFamily="2" charset="2"/>
                                        </a:rPr>
                                      </m:ctrlPr>
                                    </m:sSubPr>
                                    <m:e>
                                      <m:r>
                                        <a:rPr lang="en-US" altLang="zh-CN" i="1">
                                          <a:latin typeface="Cambria Math" panose="02040503050406030204" pitchFamily="18" charset="0"/>
                                          <a:ea typeface="思源黑体" panose="020B0400000000000000" pitchFamily="34" charset="-122"/>
                                          <a:sym typeface="Wingdings" pitchFamily="2" charset="2"/>
                                        </a:rPr>
                                        <m:t>𝑥</m:t>
                                      </m:r>
                                    </m:e>
                                    <m:sub>
                                      <m:r>
                                        <a:rPr lang="en-US" altLang="zh-CN" i="1">
                                          <a:latin typeface="Cambria Math" panose="02040503050406030204" pitchFamily="18" charset="0"/>
                                          <a:ea typeface="思源黑体" panose="020B0400000000000000" pitchFamily="34" charset="-122"/>
                                          <a:sym typeface="Wingdings" pitchFamily="2" charset="2"/>
                                        </a:rPr>
                                        <m:t>2</m:t>
                                      </m:r>
                                    </m:sub>
                                  </m:sSub>
                                  <m:r>
                                    <a:rPr lang="en-US" altLang="zh-CN" b="0" i="1" smtClean="0">
                                      <a:latin typeface="Cambria Math" panose="02040503050406030204" pitchFamily="18" charset="0"/>
                                      <a:ea typeface="思源黑体" panose="020B0400000000000000" pitchFamily="34" charset="-122"/>
                                      <a:sym typeface="Wingdings" pitchFamily="2" charset="2"/>
                                    </a:rPr>
                                    <m:t>+</m:t>
                                  </m:r>
                                  <m:r>
                                    <a:rPr lang="en-US" altLang="zh-CN" i="1">
                                      <a:latin typeface="Cambria Math" panose="02040503050406030204" pitchFamily="18" charset="0"/>
                                      <a:ea typeface="Cambria Math" panose="02040503050406030204" pitchFamily="18" charset="0"/>
                                      <a:sym typeface="Wingdings" pitchFamily="2" charset="2"/>
                                    </a:rPr>
                                    <m:t>∆</m:t>
                                  </m:r>
                                  <m:sSub>
                                    <m:sSubPr>
                                      <m:ctrlPr>
                                        <a:rPr lang="en-US" altLang="zh-CN" i="1">
                                          <a:latin typeface="Cambria Math" panose="02040503050406030204" pitchFamily="18" charset="0"/>
                                          <a:ea typeface="Cambria Math" panose="02040503050406030204" pitchFamily="18" charset="0"/>
                                          <a:sym typeface="Wingdings" pitchFamily="2" charset="2"/>
                                        </a:rPr>
                                      </m:ctrlPr>
                                    </m:sSubPr>
                                    <m:e>
                                      <m:r>
                                        <a:rPr lang="en-US" altLang="zh-CN" i="1">
                                          <a:latin typeface="Cambria Math" panose="02040503050406030204" pitchFamily="18" charset="0"/>
                                          <a:ea typeface="Cambria Math" panose="02040503050406030204" pitchFamily="18" charset="0"/>
                                          <a:sym typeface="Wingdings" pitchFamily="2" charset="2"/>
                                        </a:rPr>
                                        <m:t>𝑥</m:t>
                                      </m:r>
                                    </m:e>
                                    <m:sub>
                                      <m:r>
                                        <a:rPr lang="en-US" altLang="zh-CN" b="0" i="1" smtClean="0">
                                          <a:latin typeface="Cambria Math" panose="02040503050406030204" pitchFamily="18" charset="0"/>
                                          <a:ea typeface="Cambria Math" panose="02040503050406030204" pitchFamily="18" charset="0"/>
                                          <a:sym typeface="Wingdings" pitchFamily="2" charset="2"/>
                                        </a:rPr>
                                        <m:t>2</m:t>
                                      </m:r>
                                    </m:sub>
                                  </m:sSub>
                                </m:e>
                              </m:d>
                              <m:r>
                                <a:rPr lang="en-US" altLang="zh-CN" i="1">
                                  <a:latin typeface="Cambria Math" panose="02040503050406030204" pitchFamily="18" charset="0"/>
                                  <a:ea typeface="思源黑体" panose="020B0400000000000000" pitchFamily="34" charset="-122"/>
                                  <a:sym typeface="Wingdings" pitchFamily="2" charset="2"/>
                                </a:rPr>
                                <m:t>−</m:t>
                              </m:r>
                              <m:r>
                                <a:rPr lang="en-US" altLang="zh-CN" i="1">
                                  <a:latin typeface="Cambria Math" panose="02040503050406030204" pitchFamily="18" charset="0"/>
                                  <a:ea typeface="思源黑体" panose="020B0400000000000000" pitchFamily="34" charset="-122"/>
                                  <a:sym typeface="Wingdings" pitchFamily="2" charset="2"/>
                                </a:rPr>
                                <m:t>𝑢</m:t>
                              </m:r>
                              <m:r>
                                <a:rPr lang="en-US" altLang="zh-CN" i="1">
                                  <a:latin typeface="Cambria Math" panose="02040503050406030204" pitchFamily="18" charset="0"/>
                                  <a:ea typeface="思源黑体" panose="020B0400000000000000" pitchFamily="34" charset="-122"/>
                                  <a:sym typeface="Wingdings" pitchFamily="2" charset="2"/>
                                </a:rPr>
                                <m:t>(</m:t>
                              </m:r>
                              <m:sSub>
                                <m:sSubPr>
                                  <m:ctrlPr>
                                    <a:rPr lang="en-US" altLang="zh-CN" i="1">
                                      <a:latin typeface="Cambria Math" panose="02040503050406030204" pitchFamily="18" charset="0"/>
                                      <a:ea typeface="思源黑体" panose="020B0400000000000000" pitchFamily="34" charset="-122"/>
                                      <a:sym typeface="Wingdings" pitchFamily="2" charset="2"/>
                                    </a:rPr>
                                  </m:ctrlPr>
                                </m:sSubPr>
                                <m:e>
                                  <m:r>
                                    <a:rPr lang="en-US" altLang="zh-CN" i="1">
                                      <a:latin typeface="Cambria Math" panose="02040503050406030204" pitchFamily="18" charset="0"/>
                                      <a:ea typeface="思源黑体" panose="020B0400000000000000" pitchFamily="34" charset="-122"/>
                                      <a:sym typeface="Wingdings" pitchFamily="2" charset="2"/>
                                    </a:rPr>
                                    <m:t>𝑥</m:t>
                                  </m:r>
                                </m:e>
                                <m:sub>
                                  <m:r>
                                    <a:rPr lang="en-US" altLang="zh-CN" i="1">
                                      <a:latin typeface="Cambria Math" panose="02040503050406030204" pitchFamily="18" charset="0"/>
                                      <a:ea typeface="思源黑体" panose="020B0400000000000000" pitchFamily="34" charset="-122"/>
                                      <a:sym typeface="Wingdings" pitchFamily="2" charset="2"/>
                                    </a:rPr>
                                    <m:t>1</m:t>
                                  </m:r>
                                </m:sub>
                              </m:sSub>
                              <m:r>
                                <a:rPr lang="en-US" altLang="zh-CN" i="1">
                                  <a:latin typeface="Cambria Math" panose="02040503050406030204" pitchFamily="18" charset="0"/>
                                  <a:ea typeface="思源黑体" panose="020B0400000000000000" pitchFamily="34" charset="-122"/>
                                  <a:sym typeface="Wingdings" pitchFamily="2" charset="2"/>
                                </a:rPr>
                                <m:t>,</m:t>
                              </m:r>
                              <m:sSub>
                                <m:sSubPr>
                                  <m:ctrlPr>
                                    <a:rPr lang="en-US" altLang="zh-CN" i="1">
                                      <a:latin typeface="Cambria Math" panose="02040503050406030204" pitchFamily="18" charset="0"/>
                                      <a:ea typeface="思源黑体" panose="020B0400000000000000" pitchFamily="34" charset="-122"/>
                                      <a:sym typeface="Wingdings" pitchFamily="2" charset="2"/>
                                    </a:rPr>
                                  </m:ctrlPr>
                                </m:sSubPr>
                                <m:e>
                                  <m:r>
                                    <a:rPr lang="en-US" altLang="zh-CN" i="1">
                                      <a:latin typeface="Cambria Math" panose="02040503050406030204" pitchFamily="18" charset="0"/>
                                      <a:ea typeface="思源黑体" panose="020B0400000000000000" pitchFamily="34" charset="-122"/>
                                      <a:sym typeface="Wingdings" pitchFamily="2" charset="2"/>
                                    </a:rPr>
                                    <m:t>𝑥</m:t>
                                  </m:r>
                                </m:e>
                                <m:sub>
                                  <m:r>
                                    <a:rPr lang="en-US" altLang="zh-CN" i="1">
                                      <a:latin typeface="Cambria Math" panose="02040503050406030204" pitchFamily="18" charset="0"/>
                                      <a:ea typeface="思源黑体" panose="020B0400000000000000" pitchFamily="34" charset="-122"/>
                                      <a:sym typeface="Wingdings" pitchFamily="2" charset="2"/>
                                    </a:rPr>
                                    <m:t>2</m:t>
                                  </m:r>
                                </m:sub>
                              </m:sSub>
                              <m:r>
                                <a:rPr lang="en-US" altLang="zh-CN" i="1">
                                  <a:latin typeface="Cambria Math" panose="02040503050406030204" pitchFamily="18" charset="0"/>
                                  <a:ea typeface="思源黑体" panose="020B0400000000000000" pitchFamily="34" charset="-122"/>
                                  <a:sym typeface="Wingdings" pitchFamily="2" charset="2"/>
                                </a:rPr>
                                <m:t>)</m:t>
                              </m:r>
                            </m:num>
                            <m:den>
                              <m:r>
                                <a:rPr lang="en-US" altLang="zh-CN" i="1">
                                  <a:latin typeface="Cambria Math" panose="02040503050406030204" pitchFamily="18" charset="0"/>
                                  <a:ea typeface="Cambria Math" panose="02040503050406030204" pitchFamily="18" charset="0"/>
                                  <a:sym typeface="Wingdings" pitchFamily="2" charset="2"/>
                                </a:rPr>
                                <m:t>∆</m:t>
                              </m:r>
                              <m:sSub>
                                <m:sSubPr>
                                  <m:ctrlPr>
                                    <a:rPr lang="en-US" altLang="zh-CN" i="1">
                                      <a:latin typeface="Cambria Math" panose="02040503050406030204" pitchFamily="18" charset="0"/>
                                      <a:ea typeface="Cambria Math" panose="02040503050406030204" pitchFamily="18" charset="0"/>
                                      <a:sym typeface="Wingdings" pitchFamily="2" charset="2"/>
                                    </a:rPr>
                                  </m:ctrlPr>
                                </m:sSubPr>
                                <m:e>
                                  <m:r>
                                    <a:rPr lang="en-US" altLang="zh-CN" i="1">
                                      <a:latin typeface="Cambria Math" panose="02040503050406030204" pitchFamily="18" charset="0"/>
                                      <a:ea typeface="Cambria Math" panose="02040503050406030204" pitchFamily="18" charset="0"/>
                                      <a:sym typeface="Wingdings" pitchFamily="2" charset="2"/>
                                    </a:rPr>
                                    <m:t>𝑥</m:t>
                                  </m:r>
                                </m:e>
                                <m:sub>
                                  <m:r>
                                    <a:rPr lang="en-US" altLang="zh-CN" b="0" i="1" smtClean="0">
                                      <a:latin typeface="Cambria Math" panose="02040503050406030204" pitchFamily="18" charset="0"/>
                                      <a:ea typeface="Cambria Math" panose="02040503050406030204" pitchFamily="18" charset="0"/>
                                      <a:sym typeface="Wingdings" pitchFamily="2" charset="2"/>
                                    </a:rPr>
                                    <m:t>2</m:t>
                                  </m:r>
                                </m:sub>
                              </m:sSub>
                            </m:den>
                          </m:f>
                          <m:r>
                            <a:rPr lang="en-US" altLang="zh-CN" i="1">
                              <a:latin typeface="Cambria Math" panose="02040503050406030204" pitchFamily="18" charset="0"/>
                              <a:ea typeface="思源黑体" panose="020B0400000000000000" pitchFamily="34" charset="-122"/>
                              <a:sym typeface="Wingdings" pitchFamily="2" charset="2"/>
                            </a:rPr>
                            <m:t>=</m:t>
                          </m:r>
                          <m:f>
                            <m:fPr>
                              <m:ctrlPr>
                                <a:rPr lang="en-US" altLang="zh-CN" i="1">
                                  <a:latin typeface="Cambria Math" panose="02040503050406030204" pitchFamily="18" charset="0"/>
                                  <a:ea typeface="思源黑体" panose="020B0400000000000000" pitchFamily="34" charset="-122"/>
                                  <a:sym typeface="Wingdings" pitchFamily="2" charset="2"/>
                                </a:rPr>
                              </m:ctrlPr>
                            </m:fPr>
                            <m:num>
                              <m:r>
                                <a:rPr lang="en-US" altLang="zh-CN" i="1">
                                  <a:latin typeface="Cambria Math" panose="02040503050406030204" pitchFamily="18" charset="0"/>
                                  <a:ea typeface="Cambria Math" panose="02040503050406030204" pitchFamily="18" charset="0"/>
                                  <a:sym typeface="Wingdings" pitchFamily="2" charset="2"/>
                                </a:rPr>
                                <m:t>𝜕</m:t>
                              </m:r>
                              <m:r>
                                <a:rPr lang="en-US" altLang="zh-CN" i="1">
                                  <a:latin typeface="Cambria Math" panose="02040503050406030204" pitchFamily="18" charset="0"/>
                                  <a:ea typeface="Cambria Math" panose="02040503050406030204" pitchFamily="18" charset="0"/>
                                  <a:sym typeface="Wingdings" pitchFamily="2" charset="2"/>
                                </a:rPr>
                                <m:t>𝑢</m:t>
                              </m:r>
                            </m:num>
                            <m:den>
                              <m:r>
                                <a:rPr lang="en-US" altLang="zh-CN" i="1">
                                  <a:latin typeface="Cambria Math" panose="02040503050406030204" pitchFamily="18" charset="0"/>
                                  <a:ea typeface="Cambria Math" panose="02040503050406030204" pitchFamily="18" charset="0"/>
                                  <a:sym typeface="Wingdings" pitchFamily="2" charset="2"/>
                                </a:rPr>
                                <m:t>𝜕</m:t>
                              </m:r>
                              <m:sSub>
                                <m:sSubPr>
                                  <m:ctrlPr>
                                    <a:rPr lang="en-US" altLang="zh-CN" i="1">
                                      <a:latin typeface="Cambria Math" panose="02040503050406030204" pitchFamily="18" charset="0"/>
                                      <a:ea typeface="思源黑体" panose="020B0400000000000000" pitchFamily="34" charset="-122"/>
                                      <a:sym typeface="Wingdings" pitchFamily="2" charset="2"/>
                                    </a:rPr>
                                  </m:ctrlPr>
                                </m:sSubPr>
                                <m:e>
                                  <m:r>
                                    <a:rPr lang="en-US" altLang="zh-CN" i="1">
                                      <a:latin typeface="Cambria Math" panose="02040503050406030204" pitchFamily="18" charset="0"/>
                                      <a:ea typeface="思源黑体" panose="020B0400000000000000" pitchFamily="34" charset="-122"/>
                                      <a:sym typeface="Wingdings" pitchFamily="2" charset="2"/>
                                    </a:rPr>
                                    <m:t>𝑥</m:t>
                                  </m:r>
                                </m:e>
                                <m:sub>
                                  <m:r>
                                    <a:rPr lang="en-US" altLang="zh-CN" b="0" i="1" smtClean="0">
                                      <a:latin typeface="Cambria Math" panose="02040503050406030204" pitchFamily="18" charset="0"/>
                                      <a:ea typeface="思源黑体" panose="020B0400000000000000" pitchFamily="34" charset="-122"/>
                                      <a:sym typeface="Wingdings" pitchFamily="2" charset="2"/>
                                    </a:rPr>
                                    <m:t>2</m:t>
                                  </m:r>
                                </m:sub>
                              </m:sSub>
                            </m:den>
                          </m:f>
                        </m:e>
                      </m:func>
                    </m:oMath>
                  </m:oMathPara>
                </a14:m>
                <a:endParaRPr lang="en-US" altLang="zh-CN" dirty="0">
                  <a:ea typeface="思源黑体" panose="020B0400000000000000" pitchFamily="34" charset="-122"/>
                </a:endParaRPr>
              </a:p>
            </p:txBody>
          </p:sp>
        </mc:Choice>
        <mc:Fallback xmlns="">
          <p:sp>
            <p:nvSpPr>
              <p:cNvPr id="3" name="内容占位符 2">
                <a:extLst>
                  <a:ext uri="{FF2B5EF4-FFF2-40B4-BE49-F238E27FC236}">
                    <a16:creationId xmlns:a16="http://schemas.microsoft.com/office/drawing/2014/main" id="{369B6AD9-DD8B-4400-ACFB-5533BD5D2E92}"/>
                  </a:ext>
                </a:extLst>
              </p:cNvPr>
              <p:cNvSpPr>
                <a:spLocks noGrp="1" noRot="1" noChangeAspect="1" noMove="1" noResize="1" noEditPoints="1" noAdjustHandles="1" noChangeArrowheads="1" noChangeShapeType="1" noTextEdit="1"/>
              </p:cNvSpPr>
              <p:nvPr>
                <p:ph idx="1"/>
              </p:nvPr>
            </p:nvSpPr>
            <p:spPr>
              <a:xfrm>
                <a:off x="463550" y="1429220"/>
                <a:ext cx="10890250" cy="4351338"/>
              </a:xfrm>
              <a:blipFill>
                <a:blip r:embed="rId3"/>
                <a:stretch>
                  <a:fillRect l="-582" t="-581" r="-3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8722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022B1-2514-47A0-BFC9-4205F8D4E21C}"/>
              </a:ext>
            </a:extLst>
          </p:cNvPr>
          <p:cNvSpPr>
            <a:spLocks noGrp="1"/>
          </p:cNvSpPr>
          <p:nvPr>
            <p:ph type="title"/>
          </p:nvPr>
        </p:nvSpPr>
        <p:spPr/>
        <p:txBody>
          <a:bodyPr/>
          <a:lstStyle/>
          <a:p>
            <a:r>
              <a:rPr lang="zh-CN" altLang="en-US" dirty="0">
                <a:latin typeface="Source Sans Pro" panose="020B0503030403020204" pitchFamily="34" charset="0"/>
                <a:ea typeface="思源黑体" panose="020B0400000000000000" pitchFamily="34" charset="-122"/>
              </a:rPr>
              <a:t>效用函数和边际替代率 </a:t>
            </a:r>
            <a:r>
              <a:rPr lang="en-US" altLang="zh-CN" dirty="0">
                <a:latin typeface="Source Sans Pro" panose="020B0503030403020204" pitchFamily="34" charset="0"/>
                <a:ea typeface="思源黑体" panose="020B0400000000000000" pitchFamily="34" charset="-122"/>
              </a:rPr>
              <a:t>Utility,</a:t>
            </a:r>
            <a:r>
              <a:rPr lang="zh-CN" altLang="en-US" dirty="0">
                <a:latin typeface="Source Sans Pro" panose="020B0503030403020204" pitchFamily="34" charset="0"/>
                <a:ea typeface="思源黑体" panose="020B0400000000000000" pitchFamily="34" charset="-122"/>
              </a:rPr>
              <a:t> </a:t>
            </a:r>
            <a:r>
              <a:rPr lang="en-US" altLang="zh-CN" dirty="0">
                <a:latin typeface="Source Sans Pro" panose="020B0503030403020204" pitchFamily="34" charset="0"/>
                <a:ea typeface="思源黑体" panose="020B0400000000000000" pitchFamily="34" charset="-122"/>
              </a:rPr>
              <a:t>marginal</a:t>
            </a:r>
            <a:r>
              <a:rPr lang="zh-CN" altLang="en-US" dirty="0">
                <a:latin typeface="Source Sans Pro" panose="020B0503030403020204" pitchFamily="34" charset="0"/>
                <a:ea typeface="思源黑体" panose="020B0400000000000000" pitchFamily="34" charset="-122"/>
              </a:rPr>
              <a:t> </a:t>
            </a:r>
            <a:r>
              <a:rPr lang="en-US" altLang="zh-CN" dirty="0">
                <a:latin typeface="Source Sans Pro" panose="020B0503030403020204" pitchFamily="34" charset="0"/>
                <a:ea typeface="思源黑体" panose="020B0400000000000000" pitchFamily="34" charset="-122"/>
              </a:rPr>
              <a:t>utility,</a:t>
            </a:r>
            <a:r>
              <a:rPr lang="zh-CN" altLang="en-US" dirty="0">
                <a:latin typeface="Source Sans Pro" panose="020B0503030403020204" pitchFamily="34" charset="0"/>
                <a:ea typeface="思源黑体" panose="020B0400000000000000" pitchFamily="34" charset="-122"/>
              </a:rPr>
              <a:t> </a:t>
            </a:r>
            <a:r>
              <a:rPr lang="en-US" altLang="zh-CN" dirty="0">
                <a:latin typeface="Source Sans Pro" panose="020B0503030403020204" pitchFamily="34" charset="0"/>
                <a:ea typeface="思源黑体" panose="020B0400000000000000" pitchFamily="34" charset="-122"/>
              </a:rPr>
              <a:t>and</a:t>
            </a:r>
            <a:r>
              <a:rPr lang="zh-CN" altLang="en-US" dirty="0">
                <a:latin typeface="Source Sans Pro" panose="020B0503030403020204" pitchFamily="34" charset="0"/>
                <a:ea typeface="思源黑体" panose="020B0400000000000000" pitchFamily="34" charset="-122"/>
              </a:rPr>
              <a:t> </a:t>
            </a:r>
            <a:r>
              <a:rPr lang="en-US" altLang="zh-CN" dirty="0">
                <a:latin typeface="Source Sans Pro" panose="020B0503030403020204" pitchFamily="34" charset="0"/>
                <a:ea typeface="思源黑体" panose="020B0400000000000000" pitchFamily="34" charset="-122"/>
              </a:rPr>
              <a:t>MRS</a:t>
            </a:r>
            <a:endParaRPr lang="zh-CN" altLang="en-US" dirty="0">
              <a:latin typeface="Source Sans Pro" panose="020B0503030403020204" pitchFamily="34" charset="0"/>
              <a:ea typeface="思源黑体" panose="020B0400000000000000" pitchFamily="34" charset="-122"/>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69B6AD9-DD8B-4400-ACFB-5533BD5D2E92}"/>
                  </a:ext>
                </a:extLst>
              </p:cNvPr>
              <p:cNvSpPr>
                <a:spLocks noGrp="1"/>
              </p:cNvSpPr>
              <p:nvPr>
                <p:ph idx="1"/>
              </p:nvPr>
            </p:nvSpPr>
            <p:spPr>
              <a:xfrm>
                <a:off x="463550" y="1429220"/>
                <a:ext cx="10890250" cy="4351338"/>
              </a:xfrm>
            </p:spPr>
            <p:txBody>
              <a:bodyPr>
                <a:noAutofit/>
              </a:bodyPr>
              <a:lstStyle/>
              <a:p>
                <a:pPr marL="457200" indent="-457200">
                  <a:lnSpc>
                    <a:spcPct val="114000"/>
                  </a:lnSpc>
                  <a:buAutoNum type="arabicPeriod" startAt="3"/>
                </a:pPr>
                <a:r>
                  <a:rPr lang="zh-CN" altLang="en-US" b="1" dirty="0">
                    <a:ea typeface="思源黑体" panose="020B0400000000000000" pitchFamily="34" charset="-122"/>
                  </a:rPr>
                  <a:t>边际效用 </a:t>
                </a:r>
                <a:r>
                  <a:rPr lang="en-US" altLang="zh-CN" b="1" dirty="0">
                    <a:ea typeface="思源黑体" panose="020B0400000000000000" pitchFamily="34" charset="-122"/>
                  </a:rPr>
                  <a:t>Marginal</a:t>
                </a:r>
                <a:r>
                  <a:rPr lang="zh-CN" altLang="en-US" b="1" dirty="0">
                    <a:ea typeface="思源黑体" panose="020B0400000000000000" pitchFamily="34" charset="-122"/>
                  </a:rPr>
                  <a:t> </a:t>
                </a:r>
                <a:r>
                  <a:rPr lang="en-US" altLang="zh-CN" b="1" dirty="0">
                    <a:ea typeface="思源黑体" panose="020B0400000000000000" pitchFamily="34" charset="-122"/>
                  </a:rPr>
                  <a:t>utility</a:t>
                </a:r>
                <a:r>
                  <a:rPr lang="zh-CN" altLang="en-US" b="1" dirty="0">
                    <a:ea typeface="思源黑体" panose="020B0400000000000000" pitchFamily="34" charset="-122"/>
                  </a:rPr>
                  <a:t>和边际替代率 </a:t>
                </a:r>
                <a:r>
                  <a:rPr lang="en-US" altLang="zh-CN" b="1" dirty="0">
                    <a:ea typeface="思源黑体" panose="020B0400000000000000" pitchFamily="34" charset="-122"/>
                  </a:rPr>
                  <a:t>MRS</a:t>
                </a:r>
                <a:r>
                  <a:rPr lang="zh-CN" altLang="en-US" b="1" dirty="0">
                    <a:ea typeface="思源黑体" panose="020B0400000000000000" pitchFamily="34" charset="-122"/>
                  </a:rPr>
                  <a:t>：</a:t>
                </a:r>
                <a:endParaRPr lang="en-US" altLang="zh-CN" b="1" dirty="0">
                  <a:ea typeface="思源黑体" panose="020B0400000000000000" pitchFamily="34" charset="-122"/>
                </a:endParaRPr>
              </a:p>
              <a:p>
                <a:pPr marL="0" indent="0">
                  <a:lnSpc>
                    <a:spcPct val="114000"/>
                  </a:lnSpc>
                  <a:buNone/>
                </a:pPr>
                <a:endParaRPr lang="en-US" altLang="zh-CN" dirty="0">
                  <a:ea typeface="思源黑体" panose="020B0400000000000000" pitchFamily="34" charset="-122"/>
                </a:endParaRPr>
              </a:p>
              <a:p>
                <a:pPr lvl="2">
                  <a:lnSpc>
                    <a:spcPct val="114000"/>
                  </a:lnSpc>
                </a:pPr>
                <a:r>
                  <a:rPr lang="zh-CN" altLang="en-US" dirty="0">
                    <a:ea typeface="思源黑体" panose="020B0400000000000000" pitchFamily="34" charset="-122"/>
                  </a:rPr>
                  <a:t>商品</a:t>
                </a:r>
                <a:r>
                  <a:rPr lang="en-US" altLang="zh-CN" dirty="0">
                    <a:ea typeface="思源黑体" panose="020B0400000000000000" pitchFamily="34" charset="-122"/>
                  </a:rPr>
                  <a:t>1</a:t>
                </a:r>
                <a:r>
                  <a:rPr lang="zh-CN" altLang="en-US" dirty="0">
                    <a:ea typeface="思源黑体" panose="020B0400000000000000" pitchFamily="34" charset="-122"/>
                  </a:rPr>
                  <a:t>数量的增加导致效用增加，增加幅度为商品</a:t>
                </a:r>
                <a:r>
                  <a:rPr lang="en-US" altLang="zh-CN" dirty="0">
                    <a:ea typeface="思源黑体" panose="020B0400000000000000" pitchFamily="34" charset="-122"/>
                  </a:rPr>
                  <a:t>1</a:t>
                </a:r>
                <a:r>
                  <a:rPr lang="zh-CN" altLang="en-US" dirty="0">
                    <a:ea typeface="思源黑体" panose="020B0400000000000000" pitchFamily="34" charset="-122"/>
                  </a:rPr>
                  <a:t>的边际效用乘以</a:t>
                </a:r>
                <a14:m>
                  <m:oMath xmlns:m="http://schemas.openxmlformats.org/officeDocument/2006/math">
                    <m:r>
                      <a:rPr lang="en-US" altLang="zh-CN" i="1">
                        <a:latin typeface="Cambria Math" panose="02040503050406030204" pitchFamily="18" charset="0"/>
                        <a:ea typeface="Cambria Math" panose="02040503050406030204" pitchFamily="18" charset="0"/>
                        <a:sym typeface="Wingdings" pitchFamily="2" charset="2"/>
                      </a:rPr>
                      <m:t>∆</m:t>
                    </m:r>
                    <m:sSub>
                      <m:sSubPr>
                        <m:ctrlPr>
                          <a:rPr lang="en-US" altLang="zh-CN" i="1">
                            <a:latin typeface="Cambria Math" panose="02040503050406030204" pitchFamily="18" charset="0"/>
                            <a:ea typeface="Cambria Math" panose="02040503050406030204" pitchFamily="18" charset="0"/>
                            <a:sym typeface="Wingdings" pitchFamily="2" charset="2"/>
                          </a:rPr>
                        </m:ctrlPr>
                      </m:sSubPr>
                      <m:e>
                        <m:r>
                          <a:rPr lang="en-US" altLang="zh-CN" i="1">
                            <a:latin typeface="Cambria Math" panose="02040503050406030204" pitchFamily="18" charset="0"/>
                            <a:ea typeface="Cambria Math" panose="02040503050406030204" pitchFamily="18" charset="0"/>
                            <a:sym typeface="Wingdings" pitchFamily="2" charset="2"/>
                          </a:rPr>
                          <m:t>𝑥</m:t>
                        </m:r>
                      </m:e>
                      <m:sub>
                        <m:r>
                          <a:rPr lang="en-US" altLang="zh-CN" i="1">
                            <a:latin typeface="Cambria Math" panose="02040503050406030204" pitchFamily="18" charset="0"/>
                            <a:ea typeface="Cambria Math" panose="02040503050406030204" pitchFamily="18" charset="0"/>
                            <a:sym typeface="Wingdings" pitchFamily="2" charset="2"/>
                          </a:rPr>
                          <m:t>1</m:t>
                        </m:r>
                      </m:sub>
                    </m:sSub>
                  </m:oMath>
                </a14:m>
                <a:r>
                  <a:rPr lang="zh-CN" altLang="en-US" dirty="0">
                    <a:ea typeface="思源黑体" panose="020B0400000000000000" pitchFamily="34" charset="-122"/>
                  </a:rPr>
                  <a:t>；商品</a:t>
                </a:r>
                <a:r>
                  <a:rPr lang="en-US" altLang="zh-CN" dirty="0">
                    <a:ea typeface="思源黑体" panose="020B0400000000000000" pitchFamily="34" charset="-122"/>
                  </a:rPr>
                  <a:t>2</a:t>
                </a:r>
                <a:r>
                  <a:rPr lang="zh-CN" altLang="en-US" dirty="0">
                    <a:ea typeface="思源黑体" panose="020B0400000000000000" pitchFamily="34" charset="-122"/>
                  </a:rPr>
                  <a:t>数量的下降导致效用下降，下降幅度为商品</a:t>
                </a:r>
                <a:r>
                  <a:rPr lang="en-US" altLang="zh-CN" dirty="0">
                    <a:ea typeface="思源黑体" panose="020B0400000000000000" pitchFamily="34" charset="-122"/>
                  </a:rPr>
                  <a:t>1</a:t>
                </a:r>
                <a:r>
                  <a:rPr lang="zh-CN" altLang="en-US" dirty="0">
                    <a:ea typeface="思源黑体" panose="020B0400000000000000" pitchFamily="34" charset="-122"/>
                  </a:rPr>
                  <a:t>的边际效用乘以</a:t>
                </a:r>
                <a14:m>
                  <m:oMath xmlns:m="http://schemas.openxmlformats.org/officeDocument/2006/math">
                    <m:r>
                      <a:rPr lang="en-US" altLang="zh-CN" i="1">
                        <a:latin typeface="Cambria Math" panose="02040503050406030204" pitchFamily="18" charset="0"/>
                        <a:ea typeface="Cambria Math" panose="02040503050406030204" pitchFamily="18" charset="0"/>
                        <a:sym typeface="Wingdings" pitchFamily="2" charset="2"/>
                      </a:rPr>
                      <m:t>∆</m:t>
                    </m:r>
                    <m:sSub>
                      <m:sSubPr>
                        <m:ctrlPr>
                          <a:rPr lang="en-US" altLang="zh-CN" i="1">
                            <a:latin typeface="Cambria Math" panose="02040503050406030204" pitchFamily="18" charset="0"/>
                            <a:ea typeface="Cambria Math" panose="02040503050406030204" pitchFamily="18" charset="0"/>
                            <a:sym typeface="Wingdings" pitchFamily="2" charset="2"/>
                          </a:rPr>
                        </m:ctrlPr>
                      </m:sSubPr>
                      <m:e>
                        <m:r>
                          <a:rPr lang="en-US" altLang="zh-CN" i="1">
                            <a:latin typeface="Cambria Math" panose="02040503050406030204" pitchFamily="18" charset="0"/>
                            <a:ea typeface="Cambria Math" panose="02040503050406030204" pitchFamily="18" charset="0"/>
                            <a:sym typeface="Wingdings" pitchFamily="2" charset="2"/>
                          </a:rPr>
                          <m:t>𝑥</m:t>
                        </m:r>
                      </m:e>
                      <m:sub>
                        <m:r>
                          <a:rPr lang="en-US" altLang="zh-CN" b="0" i="1" smtClean="0">
                            <a:latin typeface="Cambria Math" panose="02040503050406030204" pitchFamily="18" charset="0"/>
                            <a:ea typeface="Cambria Math" panose="02040503050406030204" pitchFamily="18" charset="0"/>
                            <a:sym typeface="Wingdings" pitchFamily="2" charset="2"/>
                          </a:rPr>
                          <m:t>2</m:t>
                        </m:r>
                      </m:sub>
                    </m:sSub>
                  </m:oMath>
                </a14:m>
                <a:r>
                  <a:rPr lang="zh-CN" altLang="en-US" dirty="0">
                    <a:ea typeface="思源黑体" panose="020B0400000000000000" pitchFamily="34" charset="-122"/>
                  </a:rPr>
                  <a:t>；因为消费者依然在同一条无差异曲线上，所以效用增加的数量和降低的数量之和等于零。</a:t>
                </a:r>
                <a:endParaRPr lang="en-US" altLang="zh-CN" dirty="0">
                  <a:ea typeface="思源黑体" panose="020B0400000000000000" pitchFamily="34" charset="-122"/>
                </a:endParaRPr>
              </a:p>
              <a:p>
                <a:pPr lvl="2">
                  <a:lnSpc>
                    <a:spcPct val="114000"/>
                  </a:lnSpc>
                </a:pPr>
                <a:endParaRPr lang="en-US" altLang="zh-CN" dirty="0">
                  <a:ea typeface="思源黑体" panose="020B0400000000000000" pitchFamily="34" charset="-122"/>
                </a:endParaRPr>
              </a:p>
              <a:p>
                <a:pPr marL="914400" lvl="2" indent="0">
                  <a:lnSpc>
                    <a:spcPct val="114000"/>
                  </a:lnSpc>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思源黑体" panose="020B0400000000000000" pitchFamily="34" charset="-122"/>
                            </a:rPr>
                          </m:ctrlPr>
                        </m:sSubPr>
                        <m:e>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𝑀𝑈</m:t>
                              </m:r>
                            </m:e>
                            <m:sub>
                              <m:r>
                                <a:rPr lang="en-US" altLang="zh-CN" i="1">
                                  <a:latin typeface="Cambria Math" panose="02040503050406030204" pitchFamily="18" charset="0"/>
                                  <a:ea typeface="思源黑体" panose="020B0400000000000000" pitchFamily="34" charset="-122"/>
                                </a:rPr>
                                <m:t>1</m:t>
                              </m:r>
                            </m:sub>
                          </m:sSub>
                          <m:r>
                            <a:rPr lang="en-US" altLang="zh-CN" i="1">
                              <a:latin typeface="Cambria Math" panose="02040503050406030204" pitchFamily="18" charset="0"/>
                              <a:ea typeface="Cambria Math" panose="02040503050406030204" pitchFamily="18" charset="0"/>
                              <a:sym typeface="Wingdings" pitchFamily="2" charset="2"/>
                            </a:rPr>
                            <m:t>∆</m:t>
                          </m:r>
                          <m:sSub>
                            <m:sSubPr>
                              <m:ctrlPr>
                                <a:rPr lang="en-US" altLang="zh-CN" i="1">
                                  <a:latin typeface="Cambria Math" panose="02040503050406030204" pitchFamily="18" charset="0"/>
                                  <a:ea typeface="Cambria Math" panose="02040503050406030204" pitchFamily="18" charset="0"/>
                                  <a:sym typeface="Wingdings" pitchFamily="2" charset="2"/>
                                </a:rPr>
                              </m:ctrlPr>
                            </m:sSubPr>
                            <m:e>
                              <m:r>
                                <a:rPr lang="en-US" altLang="zh-CN" i="1">
                                  <a:latin typeface="Cambria Math" panose="02040503050406030204" pitchFamily="18" charset="0"/>
                                  <a:ea typeface="Cambria Math" panose="02040503050406030204" pitchFamily="18" charset="0"/>
                                  <a:sym typeface="Wingdings" pitchFamily="2" charset="2"/>
                                </a:rPr>
                                <m:t>𝑥</m:t>
                              </m:r>
                            </m:e>
                            <m:sub>
                              <m:r>
                                <a:rPr lang="en-US" altLang="zh-CN" i="1">
                                  <a:latin typeface="Cambria Math" panose="02040503050406030204" pitchFamily="18" charset="0"/>
                                  <a:ea typeface="Cambria Math" panose="02040503050406030204" pitchFamily="18" charset="0"/>
                                  <a:sym typeface="Wingdings" pitchFamily="2" charset="2"/>
                                </a:rPr>
                                <m:t>1</m:t>
                              </m:r>
                            </m:sub>
                          </m:sSub>
                          <m:r>
                            <a:rPr lang="en-US" altLang="zh-CN" i="1">
                              <a:latin typeface="Cambria Math" panose="02040503050406030204" pitchFamily="18" charset="0"/>
                              <a:ea typeface="Cambria Math" panose="02040503050406030204" pitchFamily="18" charset="0"/>
                              <a:sym typeface="Wingdings" pitchFamily="2" charset="2"/>
                            </a:rPr>
                            <m:t>+</m:t>
                          </m:r>
                          <m:r>
                            <a:rPr lang="en-US" altLang="zh-CN" i="1">
                              <a:latin typeface="Cambria Math" panose="02040503050406030204" pitchFamily="18" charset="0"/>
                              <a:ea typeface="思源黑体" panose="020B0400000000000000" pitchFamily="34" charset="-122"/>
                            </a:rPr>
                            <m:t>𝑀𝑈</m:t>
                          </m:r>
                        </m:e>
                        <m:sub>
                          <m:r>
                            <a:rPr lang="en-US" altLang="zh-CN" b="0" i="1" smtClean="0">
                              <a:latin typeface="Cambria Math" panose="02040503050406030204" pitchFamily="18" charset="0"/>
                              <a:ea typeface="思源黑体" panose="020B0400000000000000" pitchFamily="34" charset="-122"/>
                            </a:rPr>
                            <m:t>2</m:t>
                          </m:r>
                        </m:sub>
                      </m:sSub>
                      <m:r>
                        <a:rPr lang="en-US" altLang="zh-CN" i="1">
                          <a:latin typeface="Cambria Math" panose="02040503050406030204" pitchFamily="18" charset="0"/>
                          <a:ea typeface="Cambria Math" panose="02040503050406030204" pitchFamily="18" charset="0"/>
                          <a:sym typeface="Wingdings" pitchFamily="2" charset="2"/>
                        </a:rPr>
                        <m:t>∆</m:t>
                      </m:r>
                      <m:sSub>
                        <m:sSubPr>
                          <m:ctrlPr>
                            <a:rPr lang="en-US" altLang="zh-CN" i="1">
                              <a:latin typeface="Cambria Math" panose="02040503050406030204" pitchFamily="18" charset="0"/>
                              <a:ea typeface="Cambria Math" panose="02040503050406030204" pitchFamily="18" charset="0"/>
                              <a:sym typeface="Wingdings" pitchFamily="2" charset="2"/>
                            </a:rPr>
                          </m:ctrlPr>
                        </m:sSubPr>
                        <m:e>
                          <m:r>
                            <a:rPr lang="en-US" altLang="zh-CN" i="1">
                              <a:latin typeface="Cambria Math" panose="02040503050406030204" pitchFamily="18" charset="0"/>
                              <a:ea typeface="Cambria Math" panose="02040503050406030204" pitchFamily="18" charset="0"/>
                              <a:sym typeface="Wingdings" pitchFamily="2" charset="2"/>
                            </a:rPr>
                            <m:t>𝑥</m:t>
                          </m:r>
                        </m:e>
                        <m:sub>
                          <m:r>
                            <a:rPr lang="en-US" altLang="zh-CN" b="0" i="1" smtClean="0">
                              <a:latin typeface="Cambria Math" panose="02040503050406030204" pitchFamily="18" charset="0"/>
                              <a:ea typeface="Cambria Math" panose="02040503050406030204" pitchFamily="18" charset="0"/>
                              <a:sym typeface="Wingdings" pitchFamily="2" charset="2"/>
                            </a:rPr>
                            <m:t>2</m:t>
                          </m:r>
                        </m:sub>
                      </m:sSub>
                      <m:r>
                        <a:rPr lang="en-US" altLang="zh-CN" b="0" i="1" smtClean="0">
                          <a:latin typeface="Cambria Math" panose="02040503050406030204" pitchFamily="18" charset="0"/>
                          <a:ea typeface="Cambria Math" panose="02040503050406030204" pitchFamily="18" charset="0"/>
                          <a:sym typeface="Wingdings" pitchFamily="2" charset="2"/>
                        </a:rPr>
                        <m:t>=0</m:t>
                      </m:r>
                    </m:oMath>
                  </m:oMathPara>
                </a14:m>
                <a:endParaRPr lang="en-US" altLang="zh-CN" b="0" dirty="0">
                  <a:ea typeface="Cambria Math" panose="02040503050406030204" pitchFamily="18" charset="0"/>
                  <a:sym typeface="Wingdings" pitchFamily="2" charset="2"/>
                </a:endParaRPr>
              </a:p>
              <a:p>
                <a:pPr marL="914400" lvl="2" indent="0">
                  <a:lnSpc>
                    <a:spcPct val="114000"/>
                  </a:lnSpc>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思源黑体" panose="020B0400000000000000" pitchFamily="34" charset="-122"/>
                        </a:rPr>
                        <m:t>𝑀𝑅𝑆</m:t>
                      </m:r>
                      <m:r>
                        <a:rPr lang="en-US" altLang="zh-CN" b="0" i="1" smtClean="0">
                          <a:latin typeface="Cambria Math" panose="02040503050406030204" pitchFamily="18" charset="0"/>
                          <a:ea typeface="思源黑体" panose="020B0400000000000000" pitchFamily="34" charset="-122"/>
                        </a:rPr>
                        <m:t>=−</m:t>
                      </m:r>
                      <m:f>
                        <m:fPr>
                          <m:ctrlPr>
                            <a:rPr lang="en-US" altLang="zh-CN" b="0" i="1" smtClean="0">
                              <a:latin typeface="Cambria Math" panose="02040503050406030204" pitchFamily="18" charset="0"/>
                              <a:ea typeface="思源黑体" panose="020B0400000000000000" pitchFamily="34" charset="-122"/>
                            </a:rPr>
                          </m:ctrlPr>
                        </m:fPr>
                        <m:num>
                          <m:r>
                            <a:rPr lang="en-US" altLang="zh-CN" i="1">
                              <a:latin typeface="Cambria Math" panose="02040503050406030204" pitchFamily="18" charset="0"/>
                              <a:ea typeface="Cambria Math" panose="02040503050406030204" pitchFamily="18" charset="0"/>
                              <a:sym typeface="Wingdings" pitchFamily="2" charset="2"/>
                            </a:rPr>
                            <m:t>∆</m:t>
                          </m:r>
                          <m:sSub>
                            <m:sSubPr>
                              <m:ctrlPr>
                                <a:rPr lang="en-US" altLang="zh-CN" i="1">
                                  <a:latin typeface="Cambria Math" panose="02040503050406030204" pitchFamily="18" charset="0"/>
                                  <a:ea typeface="Cambria Math" panose="02040503050406030204" pitchFamily="18" charset="0"/>
                                  <a:sym typeface="Wingdings" pitchFamily="2" charset="2"/>
                                </a:rPr>
                              </m:ctrlPr>
                            </m:sSubPr>
                            <m:e>
                              <m:r>
                                <a:rPr lang="en-US" altLang="zh-CN" i="1">
                                  <a:latin typeface="Cambria Math" panose="02040503050406030204" pitchFamily="18" charset="0"/>
                                  <a:ea typeface="Cambria Math" panose="02040503050406030204" pitchFamily="18" charset="0"/>
                                  <a:sym typeface="Wingdings" pitchFamily="2" charset="2"/>
                                </a:rPr>
                                <m:t>𝑥</m:t>
                              </m:r>
                            </m:e>
                            <m:sub>
                              <m:r>
                                <a:rPr lang="en-US" altLang="zh-CN" i="1">
                                  <a:latin typeface="Cambria Math" panose="02040503050406030204" pitchFamily="18" charset="0"/>
                                  <a:ea typeface="Cambria Math" panose="02040503050406030204" pitchFamily="18" charset="0"/>
                                  <a:sym typeface="Wingdings" pitchFamily="2" charset="2"/>
                                </a:rPr>
                                <m:t>2</m:t>
                              </m:r>
                            </m:sub>
                          </m:sSub>
                        </m:num>
                        <m:den>
                          <m:r>
                            <a:rPr lang="en-US" altLang="zh-CN" i="1">
                              <a:latin typeface="Cambria Math" panose="02040503050406030204" pitchFamily="18" charset="0"/>
                              <a:ea typeface="Cambria Math" panose="02040503050406030204" pitchFamily="18" charset="0"/>
                              <a:sym typeface="Wingdings" pitchFamily="2" charset="2"/>
                            </a:rPr>
                            <m:t>∆</m:t>
                          </m:r>
                          <m:sSub>
                            <m:sSubPr>
                              <m:ctrlPr>
                                <a:rPr lang="en-US" altLang="zh-CN" i="1">
                                  <a:latin typeface="Cambria Math" panose="02040503050406030204" pitchFamily="18" charset="0"/>
                                  <a:ea typeface="Cambria Math" panose="02040503050406030204" pitchFamily="18" charset="0"/>
                                  <a:sym typeface="Wingdings" pitchFamily="2" charset="2"/>
                                </a:rPr>
                              </m:ctrlPr>
                            </m:sSubPr>
                            <m:e>
                              <m:r>
                                <a:rPr lang="en-US" altLang="zh-CN" i="1">
                                  <a:latin typeface="Cambria Math" panose="02040503050406030204" pitchFamily="18" charset="0"/>
                                  <a:ea typeface="Cambria Math" panose="02040503050406030204" pitchFamily="18" charset="0"/>
                                  <a:sym typeface="Wingdings" pitchFamily="2" charset="2"/>
                                </a:rPr>
                                <m:t>𝑥</m:t>
                              </m:r>
                            </m:e>
                            <m:sub>
                              <m:r>
                                <a:rPr lang="en-US" altLang="zh-CN" i="1">
                                  <a:latin typeface="Cambria Math" panose="02040503050406030204" pitchFamily="18" charset="0"/>
                                  <a:ea typeface="Cambria Math" panose="02040503050406030204" pitchFamily="18" charset="0"/>
                                  <a:sym typeface="Wingdings" pitchFamily="2" charset="2"/>
                                </a:rPr>
                                <m:t>1</m:t>
                              </m:r>
                            </m:sub>
                          </m:sSub>
                        </m:den>
                      </m:f>
                      <m:r>
                        <a:rPr lang="en-US" altLang="zh-CN" b="0" i="1" smtClean="0">
                          <a:latin typeface="Cambria Math" panose="02040503050406030204" pitchFamily="18" charset="0"/>
                          <a:ea typeface="思源黑体" panose="020B0400000000000000" pitchFamily="34" charset="-122"/>
                        </a:rPr>
                        <m:t>=</m:t>
                      </m:r>
                      <m:f>
                        <m:fPr>
                          <m:ctrlPr>
                            <a:rPr lang="en-US" altLang="zh-CN" i="1">
                              <a:latin typeface="Cambria Math" panose="02040503050406030204" pitchFamily="18" charset="0"/>
                              <a:ea typeface="思源黑体" panose="020B0400000000000000" pitchFamily="34" charset="-122"/>
                            </a:rPr>
                          </m:ctrlPr>
                        </m:fPr>
                        <m:num>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𝑀𝑈</m:t>
                              </m:r>
                            </m:e>
                            <m:sub>
                              <m:r>
                                <a:rPr lang="en-US" altLang="zh-CN" i="1">
                                  <a:latin typeface="Cambria Math" panose="02040503050406030204" pitchFamily="18" charset="0"/>
                                  <a:ea typeface="思源黑体" panose="020B0400000000000000" pitchFamily="34" charset="-122"/>
                                </a:rPr>
                                <m:t>1</m:t>
                              </m:r>
                            </m:sub>
                          </m:sSub>
                        </m:num>
                        <m:den>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𝑀𝑈</m:t>
                              </m:r>
                            </m:e>
                            <m:sub>
                              <m:r>
                                <a:rPr lang="en-US" altLang="zh-CN" b="0" i="1" smtClean="0">
                                  <a:latin typeface="Cambria Math" panose="02040503050406030204" pitchFamily="18" charset="0"/>
                                  <a:ea typeface="思源黑体" panose="020B0400000000000000" pitchFamily="34" charset="-122"/>
                                </a:rPr>
                                <m:t>2</m:t>
                              </m:r>
                            </m:sub>
                          </m:sSub>
                        </m:den>
                      </m:f>
                    </m:oMath>
                  </m:oMathPara>
                </a14:m>
                <a:endParaRPr lang="en-US" altLang="zh-CN" dirty="0">
                  <a:ea typeface="思源黑体" panose="020B0400000000000000" pitchFamily="34" charset="-122"/>
                </a:endParaRPr>
              </a:p>
            </p:txBody>
          </p:sp>
        </mc:Choice>
        <mc:Fallback xmlns="">
          <p:sp>
            <p:nvSpPr>
              <p:cNvPr id="3" name="内容占位符 2">
                <a:extLst>
                  <a:ext uri="{FF2B5EF4-FFF2-40B4-BE49-F238E27FC236}">
                    <a16:creationId xmlns:a16="http://schemas.microsoft.com/office/drawing/2014/main" id="{369B6AD9-DD8B-4400-ACFB-5533BD5D2E92}"/>
                  </a:ext>
                </a:extLst>
              </p:cNvPr>
              <p:cNvSpPr>
                <a:spLocks noGrp="1" noRot="1" noChangeAspect="1" noMove="1" noResize="1" noEditPoints="1" noAdjustHandles="1" noChangeArrowheads="1" noChangeShapeType="1" noTextEdit="1"/>
              </p:cNvSpPr>
              <p:nvPr>
                <p:ph idx="1"/>
              </p:nvPr>
            </p:nvSpPr>
            <p:spPr>
              <a:xfrm>
                <a:off x="463550" y="1429220"/>
                <a:ext cx="10890250" cy="4351338"/>
              </a:xfrm>
              <a:blipFill>
                <a:blip r:embed="rId3"/>
                <a:stretch>
                  <a:fillRect l="-582" t="-5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2650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32C6F1-EC73-E840-A29A-3622FDEFE645}"/>
              </a:ext>
            </a:extLst>
          </p:cNvPr>
          <p:cNvSpPr>
            <a:spLocks noGrp="1"/>
          </p:cNvSpPr>
          <p:nvPr>
            <p:ph type="title"/>
          </p:nvPr>
        </p:nvSpPr>
        <p:spPr>
          <a:xfrm>
            <a:off x="1123398" y="2955235"/>
            <a:ext cx="9175634" cy="1634228"/>
          </a:xfrm>
        </p:spPr>
        <p:txBody>
          <a:bodyPr>
            <a:normAutofit fontScale="90000"/>
          </a:bodyPr>
          <a:lstStyle/>
          <a:p>
            <a:r>
              <a:rPr kumimoji="1" lang="zh-CN" altLang="en-US" dirty="0">
                <a:ea typeface="思源黑体" panose="020B0400000000000000" pitchFamily="34" charset="-122"/>
              </a:rPr>
              <a:t>二</a:t>
            </a:r>
            <a:r>
              <a:rPr kumimoji="1" lang="en-US" altLang="zh-CN" dirty="0">
                <a:ea typeface="思源黑体" panose="020B0400000000000000" pitchFamily="34" charset="-122"/>
              </a:rPr>
              <a:t>.</a:t>
            </a:r>
            <a:r>
              <a:rPr kumimoji="1" lang="zh-CN" altLang="en-US" dirty="0">
                <a:ea typeface="思源黑体" panose="020B0400000000000000" pitchFamily="34" charset="-122"/>
              </a:rPr>
              <a:t> 预算约束和消费者最优选择</a:t>
            </a:r>
            <a:br>
              <a:rPr kumimoji="1" lang="en-US" altLang="zh-CN" dirty="0">
                <a:ea typeface="思源黑体" panose="020B0400000000000000" pitchFamily="34" charset="-122"/>
              </a:rPr>
            </a:br>
            <a:r>
              <a:rPr kumimoji="1" lang="en-US" altLang="zh-CN" sz="4400" dirty="0">
                <a:ea typeface="思源黑体" panose="020B0400000000000000" pitchFamily="34" charset="-122"/>
              </a:rPr>
              <a:t>Budget</a:t>
            </a:r>
            <a:r>
              <a:rPr kumimoji="1" lang="zh-CN" altLang="en-US" sz="4400" dirty="0">
                <a:ea typeface="思源黑体" panose="020B0400000000000000" pitchFamily="34" charset="-122"/>
              </a:rPr>
              <a:t> </a:t>
            </a:r>
            <a:r>
              <a:rPr kumimoji="1" lang="en-US" altLang="zh-CN" sz="4400" dirty="0">
                <a:ea typeface="思源黑体" panose="020B0400000000000000" pitchFamily="34" charset="-122"/>
              </a:rPr>
              <a:t>Constraint</a:t>
            </a:r>
            <a:r>
              <a:rPr kumimoji="1" lang="zh-CN" altLang="en-US" sz="4400" dirty="0">
                <a:ea typeface="思源黑体" panose="020B0400000000000000" pitchFamily="34" charset="-122"/>
              </a:rPr>
              <a:t> </a:t>
            </a:r>
            <a:r>
              <a:rPr kumimoji="1" lang="en-US" altLang="zh-CN" sz="4400" dirty="0">
                <a:ea typeface="思源黑体" panose="020B0400000000000000" pitchFamily="34" charset="-122"/>
              </a:rPr>
              <a:t>&amp;</a:t>
            </a:r>
            <a:r>
              <a:rPr kumimoji="1" lang="zh-CN" altLang="en-US" sz="4400" dirty="0">
                <a:ea typeface="思源黑体" panose="020B0400000000000000" pitchFamily="34" charset="-122"/>
              </a:rPr>
              <a:t> </a:t>
            </a:r>
            <a:r>
              <a:rPr kumimoji="1" lang="en-US" altLang="zh-CN" sz="4400" dirty="0">
                <a:ea typeface="思源黑体" panose="020B0400000000000000" pitchFamily="34" charset="-122"/>
              </a:rPr>
              <a:t>Optimal</a:t>
            </a:r>
            <a:r>
              <a:rPr kumimoji="1" lang="zh-CN" altLang="en-US" sz="4400" dirty="0">
                <a:ea typeface="思源黑体" panose="020B0400000000000000" pitchFamily="34" charset="-122"/>
              </a:rPr>
              <a:t> </a:t>
            </a:r>
            <a:r>
              <a:rPr kumimoji="1" lang="en-US" altLang="zh-CN" sz="4400" dirty="0">
                <a:ea typeface="思源黑体" panose="020B0400000000000000" pitchFamily="34" charset="-122"/>
              </a:rPr>
              <a:t>Choice</a:t>
            </a:r>
            <a:endParaRPr kumimoji="1" lang="zh-CN" altLang="en-US" dirty="0">
              <a:ea typeface="思源黑体" panose="020B0400000000000000" pitchFamily="34" charset="-122"/>
            </a:endParaRPr>
          </a:p>
        </p:txBody>
      </p:sp>
      <p:sp>
        <p:nvSpPr>
          <p:cNvPr id="3" name="文本占位符 2">
            <a:extLst>
              <a:ext uri="{FF2B5EF4-FFF2-40B4-BE49-F238E27FC236}">
                <a16:creationId xmlns:a16="http://schemas.microsoft.com/office/drawing/2014/main" id="{0A5EC0BB-D1C5-1044-94C3-231143CC5A4A}"/>
              </a:ext>
            </a:extLst>
          </p:cNvPr>
          <p:cNvSpPr>
            <a:spLocks noGrp="1"/>
          </p:cNvSpPr>
          <p:nvPr>
            <p:ph type="body" idx="1"/>
          </p:nvPr>
        </p:nvSpPr>
        <p:spPr/>
        <p:txBody>
          <a:bodyPr/>
          <a:lstStyle/>
          <a:p>
            <a:r>
              <a:rPr kumimoji="1" lang="en-US" altLang="zh-CN" dirty="0" err="1">
                <a:ea typeface="思源黑体" panose="020B0400000000000000" pitchFamily="34" charset="-122"/>
              </a:rPr>
              <a:t>Lec</a:t>
            </a:r>
            <a:r>
              <a:rPr kumimoji="1" lang="en-US" altLang="zh-CN" dirty="0">
                <a:ea typeface="思源黑体" panose="020B0400000000000000" pitchFamily="34" charset="-122"/>
              </a:rPr>
              <a:t> 1: </a:t>
            </a:r>
            <a:r>
              <a:rPr kumimoji="1" lang="zh-CN" altLang="en-US" dirty="0">
                <a:ea typeface="思源黑体" panose="020B0400000000000000" pitchFamily="34" charset="-122"/>
              </a:rPr>
              <a:t>偏好和效用；预算约束和消费者的最优选择</a:t>
            </a:r>
          </a:p>
        </p:txBody>
      </p:sp>
    </p:spTree>
    <p:extLst>
      <p:ext uri="{BB962C8B-B14F-4D97-AF65-F5344CB8AC3E}">
        <p14:creationId xmlns:p14="http://schemas.microsoft.com/office/powerpoint/2010/main" val="2839780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022B1-2514-47A0-BFC9-4205F8D4E21C}"/>
              </a:ext>
            </a:extLst>
          </p:cNvPr>
          <p:cNvSpPr>
            <a:spLocks noGrp="1"/>
          </p:cNvSpPr>
          <p:nvPr>
            <p:ph type="title"/>
          </p:nvPr>
        </p:nvSpPr>
        <p:spPr/>
        <p:txBody>
          <a:bodyPr/>
          <a:lstStyle/>
          <a:p>
            <a:r>
              <a:rPr lang="zh-CN" altLang="en-US" dirty="0">
                <a:latin typeface="Source Sans Pro" panose="020B0503030403020204" pitchFamily="34" charset="0"/>
                <a:ea typeface="思源黑体" panose="020B0400000000000000" pitchFamily="34" charset="-122"/>
              </a:rPr>
              <a:t>预算</a:t>
            </a:r>
            <a:r>
              <a:rPr lang="en-US" altLang="zh-CN" dirty="0">
                <a:latin typeface="Source Sans Pro" panose="020B0503030403020204" pitchFamily="34" charset="0"/>
                <a:ea typeface="思源黑体" panose="020B0400000000000000" pitchFamily="34" charset="-122"/>
              </a:rPr>
              <a:t> Budget</a:t>
            </a:r>
            <a:endParaRPr lang="zh-CN" altLang="en-US" dirty="0">
              <a:latin typeface="Source Sans Pro" panose="020B0503030403020204" pitchFamily="34" charset="0"/>
              <a:ea typeface="思源黑体" panose="020B0400000000000000" pitchFamily="34" charset="-122"/>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69B6AD9-DD8B-4400-ACFB-5533BD5D2E92}"/>
                  </a:ext>
                </a:extLst>
              </p:cNvPr>
              <p:cNvSpPr>
                <a:spLocks noGrp="1"/>
              </p:cNvSpPr>
              <p:nvPr>
                <p:ph idx="1"/>
              </p:nvPr>
            </p:nvSpPr>
            <p:spPr>
              <a:xfrm>
                <a:off x="548922" y="1316332"/>
                <a:ext cx="11094156" cy="4351338"/>
              </a:xfrm>
            </p:spPr>
            <p:txBody>
              <a:bodyPr>
                <a:noAutofit/>
              </a:bodyPr>
              <a:lstStyle/>
              <a:p>
                <a:pPr marL="457200" indent="-457200">
                  <a:lnSpc>
                    <a:spcPct val="114000"/>
                  </a:lnSpc>
                  <a:buFont typeface="+mj-lt"/>
                  <a:buAutoNum type="arabicPeriod"/>
                </a:pPr>
                <a:r>
                  <a:rPr lang="zh-CN" altLang="en-US" b="1" dirty="0">
                    <a:ea typeface="思源黑体" panose="020B0400000000000000" pitchFamily="34" charset="-122"/>
                  </a:rPr>
                  <a:t>预算约束</a:t>
                </a:r>
                <a:r>
                  <a:rPr lang="en-US" altLang="zh-CN" b="1" dirty="0">
                    <a:ea typeface="思源黑体" panose="020B0400000000000000" pitchFamily="34" charset="-122"/>
                  </a:rPr>
                  <a:t> Budget constraint</a:t>
                </a:r>
                <a:r>
                  <a:rPr lang="zh-CN" altLang="en-US" b="1" dirty="0">
                    <a:ea typeface="思源黑体" panose="020B0400000000000000" pitchFamily="34" charset="-122"/>
                  </a:rPr>
                  <a:t>：</a:t>
                </a:r>
                <a:r>
                  <a:rPr lang="zh-CN" altLang="en-US" dirty="0">
                    <a:ea typeface="思源黑体" panose="020B0400000000000000" pitchFamily="34" charset="-122"/>
                  </a:rPr>
                  <a:t>消费者的预算约束要求他的总支出金额必须小于或等于他拥有的金钱数量，即</a:t>
                </a:r>
                <a14:m>
                  <m:oMath xmlns:m="http://schemas.openxmlformats.org/officeDocument/2006/math">
                    <m:sSub>
                      <m:sSubPr>
                        <m:ctrlPr>
                          <a:rPr lang="en-US" altLang="zh-CN" i="1" smtClean="0">
                            <a:latin typeface="Cambria Math" panose="02040503050406030204" pitchFamily="18" charset="0"/>
                            <a:ea typeface="思源黑体" panose="020B0400000000000000" pitchFamily="34" charset="-122"/>
                          </a:rPr>
                        </m:ctrlPr>
                      </m:sSubPr>
                      <m:e>
                        <m:r>
                          <a:rPr lang="en-US" altLang="zh-CN" b="0" i="1" smtClean="0">
                            <a:latin typeface="Cambria Math" panose="02040503050406030204" pitchFamily="18" charset="0"/>
                            <a:ea typeface="思源黑体" panose="020B0400000000000000" pitchFamily="34" charset="-122"/>
                          </a:rPr>
                          <m:t>𝑝</m:t>
                        </m:r>
                      </m:e>
                      <m:sub>
                        <m:r>
                          <a:rPr lang="en-US" altLang="zh-CN" b="0" i="1" smtClean="0">
                            <a:latin typeface="Cambria Math" panose="02040503050406030204" pitchFamily="18" charset="0"/>
                            <a:ea typeface="思源黑体" panose="020B0400000000000000" pitchFamily="34" charset="-122"/>
                          </a:rPr>
                          <m:t>1</m:t>
                        </m:r>
                      </m:sub>
                    </m:sSub>
                    <m:sSub>
                      <m:sSubPr>
                        <m:ctrlPr>
                          <a:rPr lang="en-US" altLang="zh-CN" i="1" smtClean="0">
                            <a:latin typeface="Cambria Math" panose="02040503050406030204" pitchFamily="18" charset="0"/>
                            <a:ea typeface="思源黑体" panose="020B0400000000000000" pitchFamily="34" charset="-122"/>
                          </a:rPr>
                        </m:ctrlPr>
                      </m:sSubPr>
                      <m:e>
                        <m:r>
                          <a:rPr lang="en-US" altLang="zh-CN" b="0" i="1" smtClean="0">
                            <a:latin typeface="Cambria Math" panose="02040503050406030204" pitchFamily="18" charset="0"/>
                            <a:ea typeface="思源黑体" panose="020B0400000000000000" pitchFamily="34" charset="-122"/>
                          </a:rPr>
                          <m:t>𝑥</m:t>
                        </m:r>
                      </m:e>
                      <m:sub>
                        <m:r>
                          <a:rPr lang="en-US" altLang="zh-CN" b="0" i="1" smtClean="0">
                            <a:latin typeface="Cambria Math" panose="02040503050406030204" pitchFamily="18" charset="0"/>
                            <a:ea typeface="思源黑体" panose="020B0400000000000000" pitchFamily="34" charset="-122"/>
                          </a:rPr>
                          <m:t>1</m:t>
                        </m:r>
                      </m:sub>
                    </m:sSub>
                    <m:r>
                      <a:rPr lang="en-US" altLang="zh-CN" b="0" i="1" smtClean="0">
                        <a:latin typeface="Cambria Math" panose="02040503050406030204" pitchFamily="18" charset="0"/>
                        <a:ea typeface="思源黑体" panose="020B0400000000000000" pitchFamily="34" charset="-122"/>
                      </a:rPr>
                      <m:t>+</m:t>
                    </m:r>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𝑝</m:t>
                        </m:r>
                      </m:e>
                      <m:sub>
                        <m:r>
                          <a:rPr lang="en-US" altLang="zh-CN" b="0" i="1" smtClean="0">
                            <a:latin typeface="Cambria Math" panose="02040503050406030204" pitchFamily="18" charset="0"/>
                            <a:ea typeface="思源黑体" panose="020B0400000000000000" pitchFamily="34" charset="-122"/>
                          </a:rPr>
                          <m:t>2</m:t>
                        </m:r>
                      </m:sub>
                    </m:sSub>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𝑥</m:t>
                        </m:r>
                      </m:e>
                      <m:sub>
                        <m:r>
                          <a:rPr lang="en-US" altLang="zh-CN" b="0" i="1" smtClean="0">
                            <a:latin typeface="Cambria Math" panose="02040503050406030204" pitchFamily="18" charset="0"/>
                            <a:ea typeface="思源黑体" panose="020B0400000000000000" pitchFamily="34" charset="-122"/>
                          </a:rPr>
                          <m:t>2</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oMath>
                </a14:m>
                <a:endParaRPr lang="en-US" altLang="zh-CN" dirty="0">
                  <a:ea typeface="思源黑体" panose="020B0400000000000000" pitchFamily="34" charset="-122"/>
                </a:endParaRPr>
              </a:p>
              <a:p>
                <a:pPr marL="457200" indent="-457200">
                  <a:lnSpc>
                    <a:spcPct val="114000"/>
                  </a:lnSpc>
                  <a:buFont typeface="+mj-lt"/>
                  <a:buAutoNum type="arabicPeriod"/>
                </a:pPr>
                <a:endParaRPr lang="en-US" altLang="zh-CN" dirty="0">
                  <a:ea typeface="思源黑体" panose="020B0400000000000000" pitchFamily="34" charset="-122"/>
                </a:endParaRPr>
              </a:p>
              <a:p>
                <a:pPr marL="457200" indent="-457200">
                  <a:lnSpc>
                    <a:spcPct val="114000"/>
                  </a:lnSpc>
                  <a:buFont typeface="+mj-lt"/>
                  <a:buAutoNum type="arabicPeriod"/>
                </a:pPr>
                <a:r>
                  <a:rPr lang="zh-CN" altLang="en-US" b="1" dirty="0">
                    <a:ea typeface="思源黑体" panose="020B0400000000000000" pitchFamily="34" charset="-122"/>
                  </a:rPr>
                  <a:t>预算集</a:t>
                </a:r>
                <a:r>
                  <a:rPr lang="en-US" altLang="zh-CN" b="1" dirty="0">
                    <a:ea typeface="思源黑体" panose="020B0400000000000000" pitchFamily="34" charset="-122"/>
                  </a:rPr>
                  <a:t>Budget set</a:t>
                </a:r>
                <a:r>
                  <a:rPr lang="zh-CN" altLang="en-US" b="1" dirty="0">
                    <a:ea typeface="思源黑体" panose="020B0400000000000000" pitchFamily="34" charset="-122"/>
                  </a:rPr>
                  <a:t>：</a:t>
                </a:r>
                <a:r>
                  <a:rPr lang="zh-CN" altLang="en-US" dirty="0">
                    <a:ea typeface="思源黑体" panose="020B0400000000000000" pitchFamily="34" charset="-122"/>
                  </a:rPr>
                  <a:t>消费者能买得起</a:t>
                </a:r>
                <a:r>
                  <a:rPr lang="en-US" altLang="zh-CN" dirty="0">
                    <a:ea typeface="思源黑体" panose="020B0400000000000000" pitchFamily="34" charset="-122"/>
                  </a:rPr>
                  <a:t>affordable</a:t>
                </a:r>
                <a:r>
                  <a:rPr lang="zh-CN" altLang="en-US" dirty="0">
                    <a:ea typeface="思源黑体" panose="020B0400000000000000" pitchFamily="34" charset="-122"/>
                  </a:rPr>
                  <a:t>的所有消费束构成的集合</a:t>
                </a:r>
                <a:endParaRPr lang="en-US" altLang="zh-CN" dirty="0">
                  <a:ea typeface="思源黑体" panose="020B0400000000000000" pitchFamily="34" charset="-122"/>
                </a:endParaRPr>
              </a:p>
              <a:p>
                <a:pPr marL="457200" indent="-457200">
                  <a:lnSpc>
                    <a:spcPct val="114000"/>
                  </a:lnSpc>
                  <a:buFont typeface="+mj-lt"/>
                  <a:buAutoNum type="arabicPeriod"/>
                </a:pPr>
                <a:endParaRPr lang="en-US" altLang="zh-CN" dirty="0">
                  <a:ea typeface="思源黑体" panose="020B0400000000000000" pitchFamily="34" charset="-122"/>
                </a:endParaRPr>
              </a:p>
              <a:p>
                <a:pPr marL="457200" indent="-457200">
                  <a:lnSpc>
                    <a:spcPct val="114000"/>
                  </a:lnSpc>
                  <a:buFont typeface="+mj-lt"/>
                  <a:buAutoNum type="arabicPeriod"/>
                </a:pPr>
                <a:r>
                  <a:rPr lang="zh-CN" altLang="en-US" b="1" dirty="0">
                    <a:ea typeface="思源黑体" panose="020B0400000000000000" pitchFamily="34" charset="-122"/>
                  </a:rPr>
                  <a:t>预算线</a:t>
                </a:r>
                <a:r>
                  <a:rPr lang="en-US" altLang="zh-CN" b="1" dirty="0">
                    <a:ea typeface="思源黑体" panose="020B0400000000000000" pitchFamily="34" charset="-122"/>
                  </a:rPr>
                  <a:t>Budget line</a:t>
                </a:r>
                <a:r>
                  <a:rPr lang="zh-CN" altLang="en-US" b="1" dirty="0">
                    <a:ea typeface="思源黑体" panose="020B0400000000000000" pitchFamily="34" charset="-122"/>
                  </a:rPr>
                  <a:t>：</a:t>
                </a:r>
                <a:r>
                  <a:rPr lang="zh-CN" altLang="en-US" dirty="0">
                    <a:ea typeface="思源黑体" panose="020B0400000000000000" pitchFamily="34" charset="-122"/>
                  </a:rPr>
                  <a:t>使消费者的支出正好等于收入的消费束构成的集合，即</a:t>
                </a:r>
                <a:endParaRPr lang="en-US" altLang="zh-CN" dirty="0">
                  <a:ea typeface="思源黑体" panose="020B0400000000000000" pitchFamily="34" charset="-122"/>
                </a:endParaRPr>
              </a:p>
              <a:p>
                <a:pPr marL="0" indent="0">
                  <a:lnSpc>
                    <a:spcPct val="114000"/>
                  </a:lnSpc>
                  <a:buNone/>
                </a:pPr>
                <a14:m>
                  <m:oMath xmlns:m="http://schemas.openxmlformats.org/officeDocument/2006/math">
                    <m:sSub>
                      <m:sSubPr>
                        <m:ctrlPr>
                          <a:rPr lang="en-US" altLang="zh-CN" i="1">
                            <a:latin typeface="Cambria Math" panose="02040503050406030204" pitchFamily="18" charset="0"/>
                            <a:ea typeface="思源黑体" panose="020B0400000000000000" pitchFamily="34" charset="-122"/>
                          </a:rPr>
                        </m:ctrlPr>
                      </m:sSubPr>
                      <m:e>
                        <m:r>
                          <a:rPr lang="en-US" altLang="zh-CN" b="0" i="1" smtClean="0">
                            <a:latin typeface="Cambria Math" panose="02040503050406030204" pitchFamily="18" charset="0"/>
                            <a:ea typeface="思源黑体" panose="020B0400000000000000" pitchFamily="34" charset="-122"/>
                          </a:rPr>
                          <m:t>         </m:t>
                        </m:r>
                        <m:r>
                          <a:rPr lang="en-US" altLang="zh-CN" i="1">
                            <a:latin typeface="Cambria Math" panose="02040503050406030204" pitchFamily="18" charset="0"/>
                            <a:ea typeface="思源黑体" panose="020B0400000000000000" pitchFamily="34" charset="-122"/>
                          </a:rPr>
                          <m:t>𝑝</m:t>
                        </m:r>
                      </m:e>
                      <m:sub>
                        <m:r>
                          <a:rPr lang="en-US" altLang="zh-CN" i="1">
                            <a:latin typeface="Cambria Math" panose="02040503050406030204" pitchFamily="18" charset="0"/>
                            <a:ea typeface="思源黑体" panose="020B0400000000000000" pitchFamily="34" charset="-122"/>
                          </a:rPr>
                          <m:t>1</m:t>
                        </m:r>
                      </m:sub>
                    </m:sSub>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𝑥</m:t>
                        </m:r>
                      </m:e>
                      <m:sub>
                        <m:r>
                          <a:rPr lang="en-US" altLang="zh-CN" i="1">
                            <a:latin typeface="Cambria Math" panose="02040503050406030204" pitchFamily="18" charset="0"/>
                            <a:ea typeface="思源黑体" panose="020B0400000000000000" pitchFamily="34" charset="-122"/>
                          </a:rPr>
                          <m:t>1</m:t>
                        </m:r>
                      </m:sub>
                    </m:sSub>
                    <m:r>
                      <a:rPr lang="en-US" altLang="zh-CN" i="1">
                        <a:latin typeface="Cambria Math" panose="02040503050406030204" pitchFamily="18" charset="0"/>
                        <a:ea typeface="思源黑体" panose="020B0400000000000000" pitchFamily="34" charset="-122"/>
                      </a:rPr>
                      <m:t>+</m:t>
                    </m:r>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𝑝</m:t>
                        </m:r>
                      </m:e>
                      <m:sub>
                        <m:r>
                          <a:rPr lang="en-US" altLang="zh-CN" i="1">
                            <a:latin typeface="Cambria Math" panose="02040503050406030204" pitchFamily="18" charset="0"/>
                            <a:ea typeface="思源黑体" panose="020B0400000000000000" pitchFamily="34" charset="-122"/>
                          </a:rPr>
                          <m:t>2</m:t>
                        </m:r>
                      </m:sub>
                    </m:sSub>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𝑥</m:t>
                        </m:r>
                      </m:e>
                      <m:sub>
                        <m:r>
                          <a:rPr lang="en-US" altLang="zh-CN" i="1">
                            <a:latin typeface="Cambria Math" panose="02040503050406030204" pitchFamily="18" charset="0"/>
                            <a:ea typeface="思源黑体" panose="020B0400000000000000" pitchFamily="34" charset="-122"/>
                          </a:rPr>
                          <m:t>2</m:t>
                        </m:r>
                      </m:sub>
                    </m:sSub>
                    <m:r>
                      <a:rPr lang="en-US" altLang="zh-CN" b="0" i="1" smtClean="0">
                        <a:latin typeface="Cambria Math" panose="02040503050406030204" pitchFamily="18" charset="0"/>
                        <a:ea typeface="思源黑体" panose="020B0400000000000000" pitchFamily="34" charset="-122"/>
                      </a:rPr>
                      <m:t>=</m:t>
                    </m:r>
                    <m:r>
                      <a:rPr lang="en-US" altLang="zh-CN" i="1">
                        <a:latin typeface="Cambria Math" panose="02040503050406030204" pitchFamily="18" charset="0"/>
                        <a:ea typeface="Cambria Math" panose="02040503050406030204" pitchFamily="18" charset="0"/>
                      </a:rPr>
                      <m:t>𝑀</m:t>
                    </m:r>
                  </m:oMath>
                </a14:m>
                <a:r>
                  <a:rPr lang="zh-CN" altLang="en-US" dirty="0">
                    <a:ea typeface="思源黑体" panose="020B0400000000000000" pitchFamily="34" charset="-122"/>
                  </a:rPr>
                  <a:t> </a:t>
                </a:r>
                <a:r>
                  <a:rPr lang="en-US" altLang="zh-CN" dirty="0">
                    <a:ea typeface="思源黑体" panose="020B0400000000000000" pitchFamily="34" charset="-122"/>
                    <a:sym typeface="Wingdings" pitchFamily="2" charset="2"/>
                  </a:rPr>
                  <a:t> </a:t>
                </a:r>
                <a14:m>
                  <m:oMath xmlns:m="http://schemas.openxmlformats.org/officeDocument/2006/math">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𝑥</m:t>
                        </m:r>
                      </m:e>
                      <m:sub>
                        <m:r>
                          <a:rPr lang="en-US" altLang="zh-CN" i="1">
                            <a:latin typeface="Cambria Math" panose="02040503050406030204" pitchFamily="18" charset="0"/>
                            <a:ea typeface="思源黑体" panose="020B0400000000000000" pitchFamily="34" charset="-122"/>
                          </a:rPr>
                          <m:t>2</m:t>
                        </m:r>
                      </m:sub>
                    </m:sSub>
                    <m:r>
                      <a:rPr lang="en-US" altLang="zh-CN" b="0" i="1" smtClean="0">
                        <a:latin typeface="Cambria Math" panose="02040503050406030204" pitchFamily="18" charset="0"/>
                        <a:ea typeface="思源黑体" panose="020B0400000000000000" pitchFamily="34" charset="-122"/>
                      </a:rPr>
                      <m:t>=−</m:t>
                    </m:r>
                    <m:f>
                      <m:fPr>
                        <m:ctrlPr>
                          <a:rPr lang="en-US" altLang="zh-CN" b="0" i="1" smtClean="0">
                            <a:latin typeface="Cambria Math" panose="02040503050406030204" pitchFamily="18" charset="0"/>
                            <a:ea typeface="思源黑体" panose="020B0400000000000000" pitchFamily="34" charset="-122"/>
                          </a:rPr>
                        </m:ctrlPr>
                      </m:fPr>
                      <m:num>
                        <m:sSub>
                          <m:sSubPr>
                            <m:ctrlPr>
                              <a:rPr lang="en-US" altLang="zh-CN" b="0" i="1" smtClean="0">
                                <a:latin typeface="Cambria Math" panose="02040503050406030204" pitchFamily="18" charset="0"/>
                                <a:ea typeface="思源黑体" panose="020B0400000000000000" pitchFamily="34" charset="-122"/>
                              </a:rPr>
                            </m:ctrlPr>
                          </m:sSubPr>
                          <m:e>
                            <m:r>
                              <a:rPr lang="en-US" altLang="zh-CN" b="0" i="1" smtClean="0">
                                <a:latin typeface="Cambria Math" panose="02040503050406030204" pitchFamily="18" charset="0"/>
                                <a:ea typeface="思源黑体" panose="020B0400000000000000" pitchFamily="34" charset="-122"/>
                              </a:rPr>
                              <m:t>𝑝</m:t>
                            </m:r>
                          </m:e>
                          <m:sub>
                            <m:r>
                              <a:rPr lang="en-US" altLang="zh-CN" b="0" i="1" smtClean="0">
                                <a:latin typeface="Cambria Math" panose="02040503050406030204" pitchFamily="18" charset="0"/>
                                <a:ea typeface="思源黑体" panose="020B0400000000000000" pitchFamily="34" charset="-122"/>
                              </a:rPr>
                              <m:t>1</m:t>
                            </m:r>
                          </m:sub>
                        </m:sSub>
                      </m:num>
                      <m:den>
                        <m:r>
                          <a:rPr lang="en-US" altLang="zh-CN" b="0" i="1" smtClean="0">
                            <a:latin typeface="Cambria Math" panose="02040503050406030204" pitchFamily="18" charset="0"/>
                            <a:ea typeface="思源黑体" panose="020B0400000000000000" pitchFamily="34" charset="-122"/>
                          </a:rPr>
                          <m:t>𝑝</m:t>
                        </m:r>
                        <m:r>
                          <a:rPr lang="en-US" altLang="zh-CN" b="0" i="1" smtClean="0">
                            <a:latin typeface="Cambria Math" panose="02040503050406030204" pitchFamily="18" charset="0"/>
                            <a:ea typeface="思源黑体" panose="020B0400000000000000" pitchFamily="34" charset="-122"/>
                          </a:rPr>
                          <m:t>2</m:t>
                        </m:r>
                      </m:den>
                    </m:f>
                    <m:sSub>
                      <m:sSubPr>
                        <m:ctrlPr>
                          <a:rPr lang="en-US" altLang="zh-CN" b="0" i="1" smtClean="0">
                            <a:latin typeface="Cambria Math" panose="02040503050406030204" pitchFamily="18" charset="0"/>
                            <a:ea typeface="思源黑体" panose="020B0400000000000000" pitchFamily="34" charset="-122"/>
                          </a:rPr>
                        </m:ctrlPr>
                      </m:sSubPr>
                      <m:e>
                        <m:r>
                          <a:rPr lang="en-US" altLang="zh-CN" b="0" i="1" smtClean="0">
                            <a:latin typeface="Cambria Math" panose="02040503050406030204" pitchFamily="18" charset="0"/>
                            <a:ea typeface="思源黑体" panose="020B0400000000000000" pitchFamily="34" charset="-122"/>
                          </a:rPr>
                          <m:t>𝑥</m:t>
                        </m:r>
                      </m:e>
                      <m:sub>
                        <m:r>
                          <a:rPr lang="en-US" altLang="zh-CN" b="0" i="1" smtClean="0">
                            <a:latin typeface="Cambria Math" panose="02040503050406030204" pitchFamily="18" charset="0"/>
                            <a:ea typeface="思源黑体" panose="020B0400000000000000" pitchFamily="34" charset="-122"/>
                          </a:rPr>
                          <m:t>1</m:t>
                        </m:r>
                      </m:sub>
                    </m:sSub>
                    <m:r>
                      <a:rPr lang="en-US" altLang="zh-CN" b="0" i="1" smtClean="0">
                        <a:latin typeface="Cambria Math" panose="02040503050406030204" pitchFamily="18" charset="0"/>
                        <a:ea typeface="思源黑体" panose="020B0400000000000000" pitchFamily="34" charset="-122"/>
                      </a:rPr>
                      <m:t>+</m:t>
                    </m:r>
                    <m:f>
                      <m:fPr>
                        <m:ctrlPr>
                          <a:rPr lang="en-US" altLang="zh-CN" b="0" i="1" smtClean="0">
                            <a:latin typeface="Cambria Math" panose="02040503050406030204" pitchFamily="18" charset="0"/>
                            <a:ea typeface="思源黑体" panose="020B0400000000000000" pitchFamily="34" charset="-122"/>
                          </a:rPr>
                        </m:ctrlPr>
                      </m:fPr>
                      <m:num>
                        <m:r>
                          <a:rPr lang="en-US" altLang="zh-CN" b="0" i="1" smtClean="0">
                            <a:latin typeface="Cambria Math" panose="02040503050406030204" pitchFamily="18" charset="0"/>
                            <a:ea typeface="思源黑体" panose="020B0400000000000000" pitchFamily="34" charset="-122"/>
                          </a:rPr>
                          <m:t>𝑀</m:t>
                        </m:r>
                      </m:num>
                      <m:den>
                        <m:sSub>
                          <m:sSubPr>
                            <m:ctrlPr>
                              <a:rPr lang="en-US" altLang="zh-CN" b="0" i="1" smtClean="0">
                                <a:latin typeface="Cambria Math" panose="02040503050406030204" pitchFamily="18" charset="0"/>
                                <a:ea typeface="思源黑体" panose="020B0400000000000000" pitchFamily="34" charset="-122"/>
                              </a:rPr>
                            </m:ctrlPr>
                          </m:sSubPr>
                          <m:e>
                            <m:r>
                              <a:rPr lang="en-US" altLang="zh-CN" b="0" i="1" smtClean="0">
                                <a:latin typeface="Cambria Math" panose="02040503050406030204" pitchFamily="18" charset="0"/>
                                <a:ea typeface="思源黑体" panose="020B0400000000000000" pitchFamily="34" charset="-122"/>
                              </a:rPr>
                              <m:t>𝑝</m:t>
                            </m:r>
                          </m:e>
                          <m:sub>
                            <m:r>
                              <a:rPr lang="en-US" altLang="zh-CN" b="0" i="1" smtClean="0">
                                <a:latin typeface="Cambria Math" panose="02040503050406030204" pitchFamily="18" charset="0"/>
                                <a:ea typeface="思源黑体" panose="020B0400000000000000" pitchFamily="34" charset="-122"/>
                              </a:rPr>
                              <m:t>2</m:t>
                            </m:r>
                          </m:sub>
                        </m:sSub>
                      </m:den>
                    </m:f>
                  </m:oMath>
                </a14:m>
                <a:endParaRPr lang="en-US" altLang="zh-CN" dirty="0">
                  <a:ea typeface="思源黑体" panose="020B0400000000000000" pitchFamily="34" charset="-122"/>
                </a:endParaRPr>
              </a:p>
              <a:p>
                <a:pPr marL="457200" indent="-457200">
                  <a:lnSpc>
                    <a:spcPct val="114000"/>
                  </a:lnSpc>
                  <a:buFont typeface="+mj-lt"/>
                  <a:buAutoNum type="arabicPeriod"/>
                </a:pPr>
                <a:endParaRPr lang="en-US" altLang="zh-CN" dirty="0">
                  <a:ea typeface="思源黑体" panose="020B0400000000000000" pitchFamily="34" charset="-122"/>
                </a:endParaRPr>
              </a:p>
              <a:p>
                <a:pPr marL="457200" indent="-457200">
                  <a:lnSpc>
                    <a:spcPct val="114000"/>
                  </a:lnSpc>
                  <a:buFont typeface="+mj-lt"/>
                  <a:buAutoNum type="arabicPeriod"/>
                </a:pPr>
                <a:endParaRPr lang="en-US" altLang="zh-CN" dirty="0">
                  <a:ea typeface="思源黑体" panose="020B0400000000000000" pitchFamily="34" charset="-122"/>
                </a:endParaRPr>
              </a:p>
              <a:p>
                <a:pPr marL="457200" indent="-457200">
                  <a:lnSpc>
                    <a:spcPct val="114000"/>
                  </a:lnSpc>
                  <a:buFont typeface="+mj-lt"/>
                  <a:buAutoNum type="arabicPeriod"/>
                </a:pPr>
                <a:endParaRPr lang="en-US" altLang="zh-CN" dirty="0">
                  <a:ea typeface="思源黑体" panose="020B0400000000000000" pitchFamily="34" charset="-122"/>
                </a:endParaRPr>
              </a:p>
            </p:txBody>
          </p:sp>
        </mc:Choice>
        <mc:Fallback xmlns="">
          <p:sp>
            <p:nvSpPr>
              <p:cNvPr id="3" name="内容占位符 2">
                <a:extLst>
                  <a:ext uri="{FF2B5EF4-FFF2-40B4-BE49-F238E27FC236}">
                    <a16:creationId xmlns:a16="http://schemas.microsoft.com/office/drawing/2014/main" id="{369B6AD9-DD8B-4400-ACFB-5533BD5D2E92}"/>
                  </a:ext>
                </a:extLst>
              </p:cNvPr>
              <p:cNvSpPr>
                <a:spLocks noGrp="1" noRot="1" noChangeAspect="1" noMove="1" noResize="1" noEditPoints="1" noAdjustHandles="1" noChangeArrowheads="1" noChangeShapeType="1" noTextEdit="1"/>
              </p:cNvSpPr>
              <p:nvPr>
                <p:ph idx="1"/>
              </p:nvPr>
            </p:nvSpPr>
            <p:spPr>
              <a:xfrm>
                <a:off x="548922" y="1316332"/>
                <a:ext cx="11094156" cy="4351338"/>
              </a:xfrm>
              <a:blipFill>
                <a:blip r:embed="rId3"/>
                <a:stretch>
                  <a:fillRect l="-34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98CD45CD-F928-4649-92D3-72441596CD45}"/>
              </a:ext>
            </a:extLst>
          </p:cNvPr>
          <p:cNvPicPr>
            <a:picLocks noChangeAspect="1"/>
          </p:cNvPicPr>
          <p:nvPr/>
        </p:nvPicPr>
        <p:blipFill>
          <a:blip r:embed="rId4"/>
          <a:stretch>
            <a:fillRect/>
          </a:stretch>
        </p:blipFill>
        <p:spPr>
          <a:xfrm>
            <a:off x="7490849" y="3997881"/>
            <a:ext cx="4432314" cy="2797444"/>
          </a:xfrm>
          <a:prstGeom prst="rect">
            <a:avLst/>
          </a:prstGeom>
        </p:spPr>
      </p:pic>
    </p:spTree>
    <p:extLst>
      <p:ext uri="{BB962C8B-B14F-4D97-AF65-F5344CB8AC3E}">
        <p14:creationId xmlns:p14="http://schemas.microsoft.com/office/powerpoint/2010/main" val="5809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022B1-2514-47A0-BFC9-4205F8D4E21C}"/>
              </a:ext>
            </a:extLst>
          </p:cNvPr>
          <p:cNvSpPr>
            <a:spLocks noGrp="1"/>
          </p:cNvSpPr>
          <p:nvPr>
            <p:ph type="title"/>
          </p:nvPr>
        </p:nvSpPr>
        <p:spPr/>
        <p:txBody>
          <a:bodyPr/>
          <a:lstStyle/>
          <a:p>
            <a:r>
              <a:rPr lang="zh-CN" altLang="en-US" dirty="0">
                <a:latin typeface="Source Sans Pro" panose="020B0503030403020204" pitchFamily="34" charset="0"/>
                <a:ea typeface="思源黑体" panose="020B0400000000000000" pitchFamily="34" charset="-122"/>
              </a:rPr>
              <a:t>预算线的移动</a:t>
            </a:r>
            <a:r>
              <a:rPr lang="en-US" altLang="zh-CN" dirty="0">
                <a:latin typeface="Source Sans Pro" panose="020B0503030403020204" pitchFamily="34" charset="0"/>
                <a:ea typeface="思源黑体" panose="020B0400000000000000" pitchFamily="34" charset="-122"/>
              </a:rPr>
              <a:t> Shifts of the budget line</a:t>
            </a:r>
            <a:endParaRPr lang="zh-CN" altLang="en-US" dirty="0">
              <a:latin typeface="Source Sans Pro" panose="020B0503030403020204" pitchFamily="34" charset="0"/>
              <a:ea typeface="思源黑体" panose="020B0400000000000000" pitchFamily="34" charset="-122"/>
            </a:endParaRPr>
          </a:p>
        </p:txBody>
      </p:sp>
      <p:sp>
        <p:nvSpPr>
          <p:cNvPr id="3" name="内容占位符 2">
            <a:extLst>
              <a:ext uri="{FF2B5EF4-FFF2-40B4-BE49-F238E27FC236}">
                <a16:creationId xmlns:a16="http://schemas.microsoft.com/office/drawing/2014/main" id="{369B6AD9-DD8B-4400-ACFB-5533BD5D2E92}"/>
              </a:ext>
            </a:extLst>
          </p:cNvPr>
          <p:cNvSpPr>
            <a:spLocks noGrp="1"/>
          </p:cNvSpPr>
          <p:nvPr>
            <p:ph idx="1"/>
          </p:nvPr>
        </p:nvSpPr>
        <p:spPr>
          <a:xfrm>
            <a:off x="838200" y="1501682"/>
            <a:ext cx="11094156" cy="4351338"/>
          </a:xfrm>
        </p:spPr>
        <p:txBody>
          <a:bodyPr>
            <a:noAutofit/>
          </a:bodyPr>
          <a:lstStyle/>
          <a:p>
            <a:pPr marL="457200" indent="-457200">
              <a:lnSpc>
                <a:spcPct val="114000"/>
              </a:lnSpc>
              <a:buFont typeface="+mj-lt"/>
              <a:buAutoNum type="arabicPeriod"/>
            </a:pPr>
            <a:r>
              <a:rPr lang="zh-CN" altLang="en-US" dirty="0">
                <a:ea typeface="思源黑体" panose="020B0400000000000000" pitchFamily="34" charset="-122"/>
              </a:rPr>
              <a:t>收入上升</a:t>
            </a:r>
            <a:r>
              <a:rPr lang="en-US" altLang="zh-CN" dirty="0">
                <a:ea typeface="思源黑体" panose="020B0400000000000000" pitchFamily="34" charset="-122"/>
              </a:rPr>
              <a:t>/</a:t>
            </a:r>
            <a:r>
              <a:rPr lang="zh-CN" altLang="en-US" dirty="0">
                <a:ea typeface="思源黑体" panose="020B0400000000000000" pitchFamily="34" charset="-122"/>
              </a:rPr>
              <a:t>下降，两种商品价格同比例上升</a:t>
            </a:r>
            <a:r>
              <a:rPr lang="en-US" altLang="zh-CN" dirty="0">
                <a:ea typeface="思源黑体" panose="020B0400000000000000" pitchFamily="34" charset="-122"/>
              </a:rPr>
              <a:t>/</a:t>
            </a:r>
            <a:r>
              <a:rPr lang="zh-CN" altLang="en-US" dirty="0">
                <a:ea typeface="思源黑体" panose="020B0400000000000000" pitchFamily="34" charset="-122"/>
              </a:rPr>
              <a:t>下降</a:t>
            </a:r>
            <a:r>
              <a:rPr lang="en-US" altLang="zh-CN" dirty="0">
                <a:ea typeface="思源黑体" panose="020B0400000000000000" pitchFamily="34" charset="-122"/>
              </a:rPr>
              <a:t> </a:t>
            </a:r>
            <a:r>
              <a:rPr lang="en-US" altLang="zh-CN" dirty="0">
                <a:ea typeface="思源黑体" panose="020B0400000000000000" pitchFamily="34" charset="-122"/>
                <a:sym typeface="Wingdings" pitchFamily="2" charset="2"/>
              </a:rPr>
              <a:t> </a:t>
            </a:r>
            <a:r>
              <a:rPr lang="zh-CN" altLang="en-US" dirty="0">
                <a:ea typeface="思源黑体" panose="020B0400000000000000" pitchFamily="34" charset="-122"/>
                <a:sym typeface="Wingdings" pitchFamily="2" charset="2"/>
              </a:rPr>
              <a:t>斜率不变</a:t>
            </a:r>
            <a:endParaRPr lang="en-US" altLang="zh-CN" dirty="0">
              <a:ea typeface="思源黑体" panose="020B0400000000000000" pitchFamily="34" charset="-122"/>
              <a:sym typeface="Wingdings" pitchFamily="2" charset="2"/>
            </a:endParaRPr>
          </a:p>
          <a:p>
            <a:pPr marL="457200" indent="-457200">
              <a:lnSpc>
                <a:spcPct val="114000"/>
              </a:lnSpc>
              <a:buFont typeface="+mj-lt"/>
              <a:buAutoNum type="arabicPeriod"/>
            </a:pPr>
            <a:endParaRPr lang="en-US" altLang="zh-CN" dirty="0">
              <a:ea typeface="思源黑体" panose="020B0400000000000000" pitchFamily="34" charset="-122"/>
              <a:sym typeface="Wingdings" pitchFamily="2" charset="2"/>
            </a:endParaRPr>
          </a:p>
          <a:p>
            <a:pPr marL="457200" indent="-457200">
              <a:lnSpc>
                <a:spcPct val="114000"/>
              </a:lnSpc>
              <a:buFont typeface="+mj-lt"/>
              <a:buAutoNum type="arabicPeriod"/>
            </a:pPr>
            <a:r>
              <a:rPr lang="zh-CN" altLang="en-US" dirty="0">
                <a:ea typeface="思源黑体" panose="020B0400000000000000" pitchFamily="34" charset="-122"/>
              </a:rPr>
              <a:t>一种商品的价格上升</a:t>
            </a:r>
            <a:r>
              <a:rPr lang="en-US" altLang="zh-CN" dirty="0">
                <a:ea typeface="思源黑体" panose="020B0400000000000000" pitchFamily="34" charset="-122"/>
              </a:rPr>
              <a:t>/</a:t>
            </a:r>
            <a:r>
              <a:rPr lang="zh-CN" altLang="en-US" dirty="0">
                <a:ea typeface="思源黑体" panose="020B0400000000000000" pitchFamily="34" charset="-122"/>
              </a:rPr>
              <a:t>下降，而另一种商品的价格和收入保持不变</a:t>
            </a:r>
            <a:r>
              <a:rPr lang="en-US" altLang="zh-CN" dirty="0">
                <a:ea typeface="思源黑体" panose="020B0400000000000000" pitchFamily="34" charset="-122"/>
              </a:rPr>
              <a:t> </a:t>
            </a:r>
            <a:r>
              <a:rPr lang="en-US" altLang="zh-CN" dirty="0">
                <a:ea typeface="思源黑体" panose="020B0400000000000000" pitchFamily="34" charset="-122"/>
                <a:sym typeface="Wingdings" pitchFamily="2" charset="2"/>
              </a:rPr>
              <a:t> </a:t>
            </a:r>
            <a:r>
              <a:rPr lang="zh-CN" altLang="en-US" dirty="0">
                <a:ea typeface="思源黑体" panose="020B0400000000000000" pitchFamily="34" charset="-122"/>
                <a:sym typeface="Wingdings" pitchFamily="2" charset="2"/>
              </a:rPr>
              <a:t>斜率改变</a:t>
            </a:r>
            <a:endParaRPr lang="en-US" altLang="zh-CN" dirty="0">
              <a:ea typeface="思源黑体" panose="020B0400000000000000" pitchFamily="34" charset="-122"/>
            </a:endParaRPr>
          </a:p>
          <a:p>
            <a:pPr marL="457200" indent="-457200">
              <a:lnSpc>
                <a:spcPct val="114000"/>
              </a:lnSpc>
              <a:buFont typeface="+mj-lt"/>
              <a:buAutoNum type="arabicPeriod"/>
            </a:pPr>
            <a:endParaRPr lang="en-US" altLang="zh-CN" dirty="0">
              <a:ea typeface="思源黑体" panose="020B0400000000000000" pitchFamily="34" charset="-122"/>
            </a:endParaRPr>
          </a:p>
          <a:p>
            <a:pPr marL="457200" indent="-457200">
              <a:lnSpc>
                <a:spcPct val="114000"/>
              </a:lnSpc>
              <a:buFont typeface="+mj-lt"/>
              <a:buAutoNum type="arabicPeriod"/>
            </a:pPr>
            <a:endParaRPr lang="en-US" altLang="zh-CN" dirty="0">
              <a:ea typeface="思源黑体" panose="020B0400000000000000" pitchFamily="34" charset="-122"/>
            </a:endParaRPr>
          </a:p>
        </p:txBody>
      </p:sp>
      <p:pic>
        <p:nvPicPr>
          <p:cNvPr id="4" name="图片 3">
            <a:extLst>
              <a:ext uri="{FF2B5EF4-FFF2-40B4-BE49-F238E27FC236}">
                <a16:creationId xmlns:a16="http://schemas.microsoft.com/office/drawing/2014/main" id="{6FB8753C-D71F-304D-9C71-2D550B4427D7}"/>
              </a:ext>
            </a:extLst>
          </p:cNvPr>
          <p:cNvPicPr>
            <a:picLocks noChangeAspect="1"/>
          </p:cNvPicPr>
          <p:nvPr/>
        </p:nvPicPr>
        <p:blipFill>
          <a:blip r:embed="rId3"/>
          <a:stretch>
            <a:fillRect/>
          </a:stretch>
        </p:blipFill>
        <p:spPr>
          <a:xfrm>
            <a:off x="838200" y="3161171"/>
            <a:ext cx="5210910" cy="3335409"/>
          </a:xfrm>
          <a:prstGeom prst="rect">
            <a:avLst/>
          </a:prstGeom>
        </p:spPr>
      </p:pic>
      <p:pic>
        <p:nvPicPr>
          <p:cNvPr id="6" name="图片 5">
            <a:extLst>
              <a:ext uri="{FF2B5EF4-FFF2-40B4-BE49-F238E27FC236}">
                <a16:creationId xmlns:a16="http://schemas.microsoft.com/office/drawing/2014/main" id="{CB4228AF-2651-D94D-800E-2541CEFBDCB6}"/>
              </a:ext>
            </a:extLst>
          </p:cNvPr>
          <p:cNvPicPr>
            <a:picLocks noChangeAspect="1"/>
          </p:cNvPicPr>
          <p:nvPr/>
        </p:nvPicPr>
        <p:blipFill>
          <a:blip r:embed="rId4"/>
          <a:stretch>
            <a:fillRect/>
          </a:stretch>
        </p:blipFill>
        <p:spPr>
          <a:xfrm>
            <a:off x="6421769" y="3238661"/>
            <a:ext cx="5278117" cy="3151115"/>
          </a:xfrm>
          <a:prstGeom prst="rect">
            <a:avLst/>
          </a:prstGeom>
        </p:spPr>
      </p:pic>
    </p:spTree>
    <p:extLst>
      <p:ext uri="{BB962C8B-B14F-4D97-AF65-F5344CB8AC3E}">
        <p14:creationId xmlns:p14="http://schemas.microsoft.com/office/powerpoint/2010/main" val="1516166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022B1-2514-47A0-BFC9-4205F8D4E21C}"/>
              </a:ext>
            </a:extLst>
          </p:cNvPr>
          <p:cNvSpPr>
            <a:spLocks noGrp="1"/>
          </p:cNvSpPr>
          <p:nvPr>
            <p:ph type="title"/>
          </p:nvPr>
        </p:nvSpPr>
        <p:spPr/>
        <p:txBody>
          <a:bodyPr/>
          <a:lstStyle/>
          <a:p>
            <a:r>
              <a:rPr lang="zh-CN" altLang="en-US" dirty="0">
                <a:latin typeface="Source Sans Pro" panose="020B0503030403020204" pitchFamily="34" charset="0"/>
                <a:ea typeface="思源黑体" panose="020B0400000000000000" pitchFamily="34" charset="-122"/>
              </a:rPr>
              <a:t>非标准预算约束</a:t>
            </a:r>
            <a:r>
              <a:rPr lang="en-US" altLang="zh-CN" dirty="0">
                <a:latin typeface="Source Sans Pro" panose="020B0503030403020204" pitchFamily="34" charset="0"/>
                <a:ea typeface="思源黑体" panose="020B0400000000000000" pitchFamily="34" charset="-122"/>
              </a:rPr>
              <a:t> Odd budget constraints</a:t>
            </a:r>
            <a:endParaRPr lang="zh-CN" altLang="en-US" dirty="0">
              <a:latin typeface="Source Sans Pro" panose="020B0503030403020204" pitchFamily="34" charset="0"/>
              <a:ea typeface="思源黑体" panose="020B0400000000000000" pitchFamily="34" charset="-122"/>
            </a:endParaRPr>
          </a:p>
        </p:txBody>
      </p:sp>
      <p:sp>
        <p:nvSpPr>
          <p:cNvPr id="3" name="内容占位符 2">
            <a:extLst>
              <a:ext uri="{FF2B5EF4-FFF2-40B4-BE49-F238E27FC236}">
                <a16:creationId xmlns:a16="http://schemas.microsoft.com/office/drawing/2014/main" id="{369B6AD9-DD8B-4400-ACFB-5533BD5D2E92}"/>
              </a:ext>
            </a:extLst>
          </p:cNvPr>
          <p:cNvSpPr>
            <a:spLocks noGrp="1"/>
          </p:cNvSpPr>
          <p:nvPr>
            <p:ph idx="1"/>
          </p:nvPr>
        </p:nvSpPr>
        <p:spPr>
          <a:xfrm>
            <a:off x="838200" y="1501682"/>
            <a:ext cx="11094156" cy="4351338"/>
          </a:xfrm>
        </p:spPr>
        <p:txBody>
          <a:bodyPr>
            <a:noAutofit/>
          </a:bodyPr>
          <a:lstStyle/>
          <a:p>
            <a:pPr marL="457200" indent="-457200">
              <a:lnSpc>
                <a:spcPct val="114000"/>
              </a:lnSpc>
              <a:buAutoNum type="arabicPeriod"/>
            </a:pPr>
            <a:r>
              <a:rPr lang="zh-CN" altLang="en-US" dirty="0">
                <a:ea typeface="思源黑体" panose="020B0400000000000000" pitchFamily="34" charset="-122"/>
              </a:rPr>
              <a:t>买一送一 </a:t>
            </a:r>
            <a:r>
              <a:rPr lang="en-US" altLang="zh-CN" dirty="0">
                <a:ea typeface="思源黑体" panose="020B0400000000000000" pitchFamily="34" charset="-122"/>
              </a:rPr>
              <a:t>A 2-for-1 store coupon </a:t>
            </a:r>
            <a:r>
              <a:rPr lang="zh-CN" altLang="en-US" dirty="0">
                <a:ea typeface="思源黑体" panose="020B0400000000000000" pitchFamily="34" charset="-122"/>
              </a:rPr>
              <a:t>：用一件商品的价格买到两件商品</a:t>
            </a:r>
            <a:endParaRPr lang="en-US" altLang="zh-CN" dirty="0">
              <a:ea typeface="思源黑体" panose="020B0400000000000000" pitchFamily="34" charset="-122"/>
            </a:endParaRPr>
          </a:p>
          <a:p>
            <a:pPr marL="0" indent="0">
              <a:lnSpc>
                <a:spcPct val="114000"/>
              </a:lnSpc>
              <a:buNone/>
            </a:pPr>
            <a:endParaRPr lang="en-US" altLang="zh-CN" dirty="0">
              <a:ea typeface="思源黑体" panose="020B0400000000000000" pitchFamily="34" charset="-122"/>
            </a:endParaRPr>
          </a:p>
          <a:p>
            <a:pPr marL="0" indent="0">
              <a:lnSpc>
                <a:spcPct val="114000"/>
              </a:lnSpc>
              <a:buNone/>
            </a:pPr>
            <a:r>
              <a:rPr lang="en-US" altLang="zh-CN" dirty="0">
                <a:ea typeface="思源黑体" panose="020B0400000000000000" pitchFamily="34" charset="-122"/>
              </a:rPr>
              <a:t>2.</a:t>
            </a:r>
            <a:r>
              <a:rPr lang="zh-CN" altLang="en-US" dirty="0">
                <a:ea typeface="思源黑体" panose="020B0400000000000000" pitchFamily="34" charset="-122"/>
              </a:rPr>
              <a:t>    配给卷</a:t>
            </a:r>
            <a:r>
              <a:rPr lang="en-US" altLang="zh-CN" dirty="0">
                <a:ea typeface="思源黑体" panose="020B0400000000000000" pitchFamily="34" charset="-122"/>
              </a:rPr>
              <a:t> Ration coupons</a:t>
            </a:r>
            <a:r>
              <a:rPr lang="zh-CN" altLang="en-US" dirty="0">
                <a:ea typeface="思源黑体" panose="020B0400000000000000" pitchFamily="34" charset="-122"/>
              </a:rPr>
              <a:t>：政府规定商品数量</a:t>
            </a:r>
            <a:endParaRPr lang="en-US" altLang="zh-CN" dirty="0">
              <a:ea typeface="思源黑体" panose="020B0400000000000000" pitchFamily="34" charset="-122"/>
            </a:endParaRPr>
          </a:p>
        </p:txBody>
      </p:sp>
      <p:pic>
        <p:nvPicPr>
          <p:cNvPr id="4" name="图片 3">
            <a:extLst>
              <a:ext uri="{FF2B5EF4-FFF2-40B4-BE49-F238E27FC236}">
                <a16:creationId xmlns:a16="http://schemas.microsoft.com/office/drawing/2014/main" id="{33DD2211-2AD6-654C-A12A-BE46EB36FDA0}"/>
              </a:ext>
            </a:extLst>
          </p:cNvPr>
          <p:cNvPicPr>
            <a:picLocks noChangeAspect="1"/>
          </p:cNvPicPr>
          <p:nvPr/>
        </p:nvPicPr>
        <p:blipFill>
          <a:blip r:embed="rId3"/>
          <a:stretch>
            <a:fillRect/>
          </a:stretch>
        </p:blipFill>
        <p:spPr>
          <a:xfrm>
            <a:off x="1794002" y="3099663"/>
            <a:ext cx="4121258" cy="3346321"/>
          </a:xfrm>
          <a:prstGeom prst="rect">
            <a:avLst/>
          </a:prstGeom>
        </p:spPr>
      </p:pic>
      <p:pic>
        <p:nvPicPr>
          <p:cNvPr id="6" name="图片 5">
            <a:extLst>
              <a:ext uri="{FF2B5EF4-FFF2-40B4-BE49-F238E27FC236}">
                <a16:creationId xmlns:a16="http://schemas.microsoft.com/office/drawing/2014/main" id="{705A56D8-EB1C-9C47-9A37-BF2FD9FC3FC0}"/>
              </a:ext>
            </a:extLst>
          </p:cNvPr>
          <p:cNvPicPr>
            <a:picLocks noChangeAspect="1"/>
          </p:cNvPicPr>
          <p:nvPr/>
        </p:nvPicPr>
        <p:blipFill>
          <a:blip r:embed="rId4"/>
          <a:stretch>
            <a:fillRect/>
          </a:stretch>
        </p:blipFill>
        <p:spPr>
          <a:xfrm>
            <a:off x="6871061" y="3161655"/>
            <a:ext cx="4114869" cy="3463860"/>
          </a:xfrm>
          <a:prstGeom prst="rect">
            <a:avLst/>
          </a:prstGeom>
        </p:spPr>
      </p:pic>
    </p:spTree>
    <p:extLst>
      <p:ext uri="{BB962C8B-B14F-4D97-AF65-F5344CB8AC3E}">
        <p14:creationId xmlns:p14="http://schemas.microsoft.com/office/powerpoint/2010/main" val="1471788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a:extLst>
              <a:ext uri="{FF2B5EF4-FFF2-40B4-BE49-F238E27FC236}">
                <a16:creationId xmlns:a16="http://schemas.microsoft.com/office/drawing/2014/main" id="{39E892CF-FC5A-4F22-95FB-88E0210D38E8}"/>
              </a:ext>
            </a:extLst>
          </p:cNvPr>
          <p:cNvSpPr txBox="1">
            <a:spLocks/>
          </p:cNvSpPr>
          <p:nvPr/>
        </p:nvSpPr>
        <p:spPr>
          <a:xfrm>
            <a:off x="501315" y="0"/>
            <a:ext cx="10515600" cy="1034667"/>
          </a:xfrm>
          <a:prstGeom prst="rect">
            <a:avLst/>
          </a:prstGeom>
        </p:spPr>
        <p:txBody>
          <a:bodyPr/>
          <a:lstStyle>
            <a:lvl1pPr algn="l" defTabSz="914400" rtl="0" eaLnBrk="1" latinLnBrk="0" hangingPunct="1">
              <a:lnSpc>
                <a:spcPct val="90000"/>
              </a:lnSpc>
              <a:spcBef>
                <a:spcPct val="0"/>
              </a:spcBef>
              <a:buNone/>
              <a:defRPr sz="4000" b="0" i="0" kern="1200">
                <a:solidFill>
                  <a:schemeClr val="tx1"/>
                </a:solidFill>
                <a:latin typeface="Source Sans Pro" panose="020B0503030403020204" pitchFamily="34" charset="0"/>
                <a:ea typeface="Microsoft YaHei" panose="020B0503020204020204" pitchFamily="34" charset="-122"/>
                <a:cs typeface="+mj-cs"/>
              </a:defRPr>
            </a:lvl1pPr>
          </a:lstStyle>
          <a:p>
            <a:pPr>
              <a:lnSpc>
                <a:spcPct val="200000"/>
              </a:lnSpc>
            </a:pPr>
            <a:r>
              <a:rPr kumimoji="1" lang="zh-CN" altLang="en-US" b="1" dirty="0">
                <a:latin typeface="思源黑体" panose="020B0400000000000000" pitchFamily="34" charset="-122"/>
                <a:ea typeface="思源黑体" panose="020B0400000000000000" pitchFamily="34" charset="-122"/>
              </a:rPr>
              <a:t>主要内容</a:t>
            </a:r>
          </a:p>
        </p:txBody>
      </p:sp>
      <p:sp>
        <p:nvSpPr>
          <p:cNvPr id="3" name="内容占位符 1">
            <a:extLst>
              <a:ext uri="{FF2B5EF4-FFF2-40B4-BE49-F238E27FC236}">
                <a16:creationId xmlns:a16="http://schemas.microsoft.com/office/drawing/2014/main" id="{66A6BCB1-06CF-403F-BE0B-4A41818076F7}"/>
              </a:ext>
            </a:extLst>
          </p:cNvPr>
          <p:cNvSpPr txBox="1">
            <a:spLocks/>
          </p:cNvSpPr>
          <p:nvPr/>
        </p:nvSpPr>
        <p:spPr>
          <a:xfrm>
            <a:off x="937733" y="1251643"/>
            <a:ext cx="10079182" cy="43432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Source Sans Pro" panose="020B0503030403020204" pitchFamily="34" charset="0"/>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00400" lvl="7" indent="0">
              <a:lnSpc>
                <a:spcPct val="150000"/>
              </a:lnSpc>
              <a:buNone/>
            </a:pPr>
            <a:r>
              <a:rPr kumimoji="1" lang="en-US" altLang="zh-CN" dirty="0">
                <a:latin typeface="思源黑体" panose="020B0400000000000000" pitchFamily="34" charset="-122"/>
                <a:ea typeface="思源黑体" panose="020B0400000000000000" pitchFamily="34" charset="-122"/>
              </a:rPr>
              <a:t>	</a:t>
            </a:r>
            <a:r>
              <a:rPr kumimoji="1" lang="zh-CN" altLang="en-US" sz="2400" b="1" dirty="0">
                <a:latin typeface="思源黑体" panose="020B0400000000000000" pitchFamily="34" charset="-122"/>
                <a:ea typeface="思源黑体" panose="020B0400000000000000" pitchFamily="34" charset="-122"/>
              </a:rPr>
              <a:t>偏好和效用（教材第二章）</a:t>
            </a:r>
            <a:endParaRPr kumimoji="1" lang="en-US" altLang="zh-CN" b="1" dirty="0">
              <a:latin typeface="思源黑体" panose="020B0400000000000000" pitchFamily="34" charset="-122"/>
              <a:ea typeface="思源黑体" panose="020B0400000000000000" pitchFamily="34" charset="-122"/>
            </a:endParaRPr>
          </a:p>
          <a:p>
            <a:pPr marL="457200" indent="-457200">
              <a:buFont typeface="+mj-lt"/>
              <a:buAutoNum type="arabicPeriod"/>
            </a:pPr>
            <a:r>
              <a:rPr kumimoji="1" lang="zh-CN" altLang="en-US" dirty="0">
                <a:latin typeface="思源黑体" panose="020B0400000000000000" pitchFamily="34" charset="-122"/>
                <a:ea typeface="思源黑体" panose="020B0400000000000000" pitchFamily="34" charset="-122"/>
              </a:rPr>
              <a:t>消费者的偏好关系</a:t>
            </a:r>
            <a:endParaRPr kumimoji="1" lang="en-US" altLang="zh-CN" dirty="0">
              <a:latin typeface="思源黑体" panose="020B0400000000000000" pitchFamily="34" charset="-122"/>
              <a:ea typeface="思源黑体" panose="020B0400000000000000" pitchFamily="34" charset="-122"/>
            </a:endParaRPr>
          </a:p>
          <a:p>
            <a:pPr marL="457200" indent="-457200">
              <a:buFont typeface="+mj-lt"/>
              <a:buAutoNum type="arabicPeriod"/>
            </a:pPr>
            <a:r>
              <a:rPr kumimoji="1" lang="zh-CN" altLang="en-US" dirty="0">
                <a:latin typeface="思源黑体" panose="020B0400000000000000" pitchFamily="34" charset="-122"/>
                <a:ea typeface="思源黑体" panose="020B0400000000000000" pitchFamily="34" charset="-122"/>
              </a:rPr>
              <a:t>边际替代率 </a:t>
            </a:r>
            <a:r>
              <a:rPr kumimoji="1" lang="en-US" altLang="zh-CN" dirty="0">
                <a:latin typeface="思源黑体" panose="020B0400000000000000" pitchFamily="34" charset="-122"/>
                <a:ea typeface="思源黑体" panose="020B0400000000000000" pitchFamily="34" charset="-122"/>
              </a:rPr>
              <a:t>(MRS)</a:t>
            </a:r>
          </a:p>
          <a:p>
            <a:pPr marL="457200" indent="-457200">
              <a:buFont typeface="+mj-lt"/>
              <a:buAutoNum type="arabicPeriod"/>
            </a:pPr>
            <a:r>
              <a:rPr kumimoji="1" lang="zh-CN" altLang="en-US" dirty="0">
                <a:latin typeface="思源黑体" panose="020B0400000000000000" pitchFamily="34" charset="-122"/>
                <a:ea typeface="思源黑体" panose="020B0400000000000000" pitchFamily="34" charset="-122"/>
              </a:rPr>
              <a:t>效用函数</a:t>
            </a:r>
            <a:endParaRPr kumimoji="1" lang="en-US" altLang="zh-CN" dirty="0">
              <a:latin typeface="思源黑体" panose="020B0400000000000000" pitchFamily="34" charset="-122"/>
              <a:ea typeface="思源黑体" panose="020B0400000000000000" pitchFamily="34" charset="-122"/>
            </a:endParaRPr>
          </a:p>
          <a:p>
            <a:pPr marL="457200" indent="-457200">
              <a:buFont typeface="+mj-lt"/>
              <a:buAutoNum type="arabicPeriod"/>
            </a:pPr>
            <a:r>
              <a:rPr kumimoji="1" lang="zh-CN" altLang="en-US" dirty="0">
                <a:latin typeface="思源黑体" panose="020B0400000000000000" pitchFamily="34" charset="-122"/>
                <a:ea typeface="思源黑体" panose="020B0400000000000000" pitchFamily="34" charset="-122"/>
              </a:rPr>
              <a:t>效用函数和边际替代率</a:t>
            </a:r>
            <a:endParaRPr kumimoji="1" lang="en-US" altLang="zh-CN" sz="1800" dirty="0">
              <a:latin typeface="思源黑体" panose="020B0400000000000000" pitchFamily="34" charset="-122"/>
              <a:ea typeface="思源黑体" panose="020B0400000000000000" pitchFamily="34" charset="-122"/>
            </a:endParaRPr>
          </a:p>
          <a:p>
            <a:pPr marL="0" indent="0">
              <a:lnSpc>
                <a:spcPct val="150000"/>
              </a:lnSpc>
              <a:buNone/>
            </a:pPr>
            <a:r>
              <a:rPr kumimoji="1" lang="en-US" altLang="zh-CN" sz="1800" b="1" dirty="0">
                <a:latin typeface="思源黑体" panose="020B0400000000000000" pitchFamily="34" charset="-122"/>
                <a:ea typeface="思源黑体" panose="020B0400000000000000" pitchFamily="34" charset="-122"/>
              </a:rPr>
              <a:t>		</a:t>
            </a:r>
            <a:r>
              <a:rPr kumimoji="1" lang="zh-CN" altLang="en-US" sz="1800" b="1" dirty="0">
                <a:latin typeface="思源黑体" panose="020B0400000000000000" pitchFamily="34" charset="-122"/>
                <a:ea typeface="思源黑体" panose="020B0400000000000000" pitchFamily="34" charset="-122"/>
              </a:rPr>
              <a:t>          </a:t>
            </a:r>
            <a:r>
              <a:rPr kumimoji="1" lang="zh-CN" altLang="en-US" sz="2400" b="1" dirty="0">
                <a:latin typeface="思源黑体" panose="020B0400000000000000" pitchFamily="34" charset="-122"/>
                <a:ea typeface="思源黑体" panose="020B0400000000000000" pitchFamily="34" charset="-122"/>
              </a:rPr>
              <a:t>预算约束和消费者的最优选择（教材第三章）</a:t>
            </a:r>
            <a:endParaRPr kumimoji="1" lang="en-US" altLang="zh-CN" sz="2400" b="1" dirty="0">
              <a:latin typeface="思源黑体" panose="020B0400000000000000" pitchFamily="34" charset="-122"/>
              <a:ea typeface="思源黑体" panose="020B0400000000000000" pitchFamily="34" charset="-122"/>
            </a:endParaRPr>
          </a:p>
          <a:p>
            <a:pPr marL="457200" indent="-457200">
              <a:buFont typeface="+mj-lt"/>
              <a:buAutoNum type="arabicPeriod"/>
            </a:pPr>
            <a:r>
              <a:rPr kumimoji="1" lang="zh-CN" altLang="en-US" dirty="0">
                <a:latin typeface="思源黑体" panose="020B0400000000000000" pitchFamily="34" charset="-122"/>
                <a:ea typeface="思源黑体" panose="020B0400000000000000" pitchFamily="34" charset="-122"/>
              </a:rPr>
              <a:t>标准预算约束、预算集和预算线</a:t>
            </a:r>
            <a:endParaRPr kumimoji="1" lang="en-US" altLang="zh-CN" dirty="0">
              <a:latin typeface="思源黑体" panose="020B0400000000000000" pitchFamily="34" charset="-122"/>
              <a:ea typeface="思源黑体" panose="020B0400000000000000" pitchFamily="34" charset="-122"/>
            </a:endParaRPr>
          </a:p>
          <a:p>
            <a:pPr marL="457200" indent="-457200">
              <a:buFont typeface="+mj-lt"/>
              <a:buAutoNum type="arabicPeriod"/>
            </a:pPr>
            <a:r>
              <a:rPr kumimoji="1" lang="zh-CN" altLang="en-US" dirty="0">
                <a:latin typeface="思源黑体" panose="020B0400000000000000" pitchFamily="34" charset="-122"/>
                <a:ea typeface="思源黑体" panose="020B0400000000000000" pitchFamily="34" charset="-122"/>
              </a:rPr>
              <a:t>预算线移动</a:t>
            </a:r>
            <a:endParaRPr kumimoji="1" lang="en-US" altLang="zh-CN" dirty="0">
              <a:latin typeface="思源黑体" panose="020B0400000000000000" pitchFamily="34" charset="-122"/>
              <a:ea typeface="思源黑体" panose="020B0400000000000000" pitchFamily="34" charset="-122"/>
            </a:endParaRPr>
          </a:p>
          <a:p>
            <a:pPr marL="457200" indent="-457200">
              <a:buFont typeface="+mj-lt"/>
              <a:buAutoNum type="arabicPeriod"/>
            </a:pPr>
            <a:r>
              <a:rPr kumimoji="1" lang="zh-CN" altLang="en-US" dirty="0">
                <a:latin typeface="思源黑体" panose="020B0400000000000000" pitchFamily="34" charset="-122"/>
                <a:ea typeface="思源黑体" panose="020B0400000000000000" pitchFamily="34" charset="-122"/>
              </a:rPr>
              <a:t>非标准预算约束</a:t>
            </a:r>
            <a:endParaRPr kumimoji="1" lang="en-US" altLang="zh-CN" dirty="0">
              <a:latin typeface="思源黑体" panose="020B0400000000000000" pitchFamily="34" charset="-122"/>
              <a:ea typeface="思源黑体" panose="020B0400000000000000" pitchFamily="34" charset="-122"/>
            </a:endParaRPr>
          </a:p>
          <a:p>
            <a:pPr marL="457200" indent="-457200">
              <a:buFont typeface="+mj-lt"/>
              <a:buAutoNum type="arabicPeriod"/>
            </a:pPr>
            <a:r>
              <a:rPr kumimoji="1" lang="zh-CN" altLang="en-US" dirty="0">
                <a:latin typeface="思源黑体" panose="020B0400000000000000" pitchFamily="34" charset="-122"/>
                <a:ea typeface="思源黑体" panose="020B0400000000000000" pitchFamily="34" charset="-122"/>
              </a:rPr>
              <a:t>消费者的最优选择</a:t>
            </a:r>
            <a:endParaRPr kumimoji="1" lang="en-US" altLang="zh-CN" dirty="0">
              <a:latin typeface="思源黑体" panose="020B0400000000000000" pitchFamily="34" charset="-122"/>
              <a:ea typeface="思源黑体" panose="020B0400000000000000" pitchFamily="34" charset="-122"/>
            </a:endParaRPr>
          </a:p>
          <a:p>
            <a:pPr marL="457200" indent="-457200">
              <a:buFont typeface="+mj-lt"/>
              <a:buAutoNum type="arabicPeriod"/>
            </a:pPr>
            <a:r>
              <a:rPr kumimoji="1" lang="zh-CN" altLang="en-US" dirty="0">
                <a:latin typeface="思源黑体" panose="020B0400000000000000" pitchFamily="34" charset="-122"/>
                <a:ea typeface="思源黑体" panose="020B0400000000000000" pitchFamily="34" charset="-122"/>
              </a:rPr>
              <a:t>约束条件下的最大化：求解方法</a:t>
            </a:r>
            <a:endParaRPr kumimoji="1" lang="en-US" altLang="zh-CN" dirty="0">
              <a:latin typeface="思源黑体" panose="020B0400000000000000" pitchFamily="34" charset="-122"/>
              <a:ea typeface="思源黑体" panose="020B0400000000000000" pitchFamily="34" charset="-122"/>
            </a:endParaRPr>
          </a:p>
          <a:p>
            <a:pPr marL="457200" indent="-457200">
              <a:buFont typeface="+mj-lt"/>
              <a:buAutoNum type="arabicPeriod"/>
            </a:pPr>
            <a:endParaRPr kumimoji="1" lang="en-US" altLang="zh-CN" dirty="0">
              <a:latin typeface="思源黑体" panose="020B0400000000000000" pitchFamily="34" charset="-122"/>
              <a:ea typeface="思源黑体" panose="020B0400000000000000" pitchFamily="34" charset="-122"/>
            </a:endParaRPr>
          </a:p>
          <a:p>
            <a:pPr marL="457200" indent="-457200">
              <a:buFont typeface="+mj-lt"/>
              <a:buAutoNum type="arabicPeriod"/>
            </a:pPr>
            <a:endParaRPr kumimoji="1" lang="en-US" altLang="zh-CN" dirty="0">
              <a:latin typeface="思源黑体" panose="020B0400000000000000" pitchFamily="34" charset="-122"/>
              <a:ea typeface="思源黑体" panose="020B0400000000000000" pitchFamily="34" charset="-122"/>
            </a:endParaRPr>
          </a:p>
        </p:txBody>
      </p:sp>
    </p:spTree>
    <p:extLst>
      <p:ext uri="{BB962C8B-B14F-4D97-AF65-F5344CB8AC3E}">
        <p14:creationId xmlns:p14="http://schemas.microsoft.com/office/powerpoint/2010/main" val="3492255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022B1-2514-47A0-BFC9-4205F8D4E21C}"/>
              </a:ext>
            </a:extLst>
          </p:cNvPr>
          <p:cNvSpPr>
            <a:spLocks noGrp="1"/>
          </p:cNvSpPr>
          <p:nvPr>
            <p:ph type="title"/>
          </p:nvPr>
        </p:nvSpPr>
        <p:spPr/>
        <p:txBody>
          <a:bodyPr/>
          <a:lstStyle/>
          <a:p>
            <a:r>
              <a:rPr lang="zh-CN" altLang="en-US" dirty="0">
                <a:latin typeface="Source Sans Pro" panose="020B0503030403020204" pitchFamily="34" charset="0"/>
                <a:ea typeface="思源黑体" panose="020B0400000000000000" pitchFamily="34" charset="-122"/>
              </a:rPr>
              <a:t>消费者的最优选择：图形分析</a:t>
            </a:r>
            <a:r>
              <a:rPr lang="en-US" altLang="zh-CN" dirty="0">
                <a:latin typeface="Source Sans Pro" panose="020B0503030403020204" pitchFamily="34" charset="0"/>
                <a:ea typeface="思源黑体" panose="020B0400000000000000" pitchFamily="34" charset="-122"/>
              </a:rPr>
              <a:t> Graphic analysis</a:t>
            </a:r>
            <a:endParaRPr lang="zh-CN" altLang="en-US" dirty="0">
              <a:latin typeface="Source Sans Pro" panose="020B0503030403020204" pitchFamily="34" charset="0"/>
              <a:ea typeface="思源黑体" panose="020B0400000000000000" pitchFamily="34" charset="-122"/>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69B6AD9-DD8B-4400-ACFB-5533BD5D2E92}"/>
                  </a:ext>
                </a:extLst>
              </p:cNvPr>
              <p:cNvSpPr>
                <a:spLocks noGrp="1"/>
              </p:cNvSpPr>
              <p:nvPr>
                <p:ph idx="1"/>
              </p:nvPr>
            </p:nvSpPr>
            <p:spPr>
              <a:xfrm>
                <a:off x="366712" y="1636913"/>
                <a:ext cx="11094156" cy="4351338"/>
              </a:xfrm>
            </p:spPr>
            <p:txBody>
              <a:bodyPr>
                <a:noAutofit/>
              </a:bodyPr>
              <a:lstStyle/>
              <a:p>
                <a:pPr marL="457200" indent="-457200">
                  <a:lnSpc>
                    <a:spcPct val="114000"/>
                  </a:lnSpc>
                  <a:buFont typeface="+mj-lt"/>
                  <a:buAutoNum type="arabicPeriod"/>
                </a:pPr>
                <a:r>
                  <a:rPr lang="zh-CN" altLang="en-US" dirty="0">
                    <a:ea typeface="思源黑体" panose="020B0400000000000000" pitchFamily="34" charset="-122"/>
                  </a:rPr>
                  <a:t>在最优点</a:t>
                </a:r>
                <a14:m>
                  <m:oMath xmlns:m="http://schemas.openxmlformats.org/officeDocument/2006/math">
                    <m:r>
                      <a:rPr lang="en-US" altLang="zh-CN" b="0" i="1" smtClean="0">
                        <a:latin typeface="Cambria Math" panose="02040503050406030204" pitchFamily="18" charset="0"/>
                        <a:ea typeface="思源黑体" panose="020B0400000000000000" pitchFamily="34" charset="-122"/>
                      </a:rPr>
                      <m:t>(</m:t>
                    </m:r>
                    <m:sSubSup>
                      <m:sSubSupPr>
                        <m:ctrlPr>
                          <a:rPr lang="en-US" altLang="zh-CN" b="0" i="1" smtClean="0">
                            <a:latin typeface="Cambria Math" panose="02040503050406030204" pitchFamily="18" charset="0"/>
                            <a:ea typeface="思源黑体" panose="020B0400000000000000" pitchFamily="34" charset="-122"/>
                          </a:rPr>
                        </m:ctrlPr>
                      </m:sSubSupPr>
                      <m:e>
                        <m:r>
                          <a:rPr lang="en-US" altLang="zh-CN" b="0" i="1" smtClean="0">
                            <a:latin typeface="Cambria Math" panose="02040503050406030204" pitchFamily="18" charset="0"/>
                            <a:ea typeface="思源黑体" panose="020B0400000000000000" pitchFamily="34" charset="-122"/>
                          </a:rPr>
                          <m:t>𝑥</m:t>
                        </m:r>
                      </m:e>
                      <m:sub>
                        <m:r>
                          <a:rPr lang="en-US" altLang="zh-CN" b="0" i="1" smtClean="0">
                            <a:latin typeface="Cambria Math" panose="02040503050406030204" pitchFamily="18" charset="0"/>
                            <a:ea typeface="思源黑体" panose="020B0400000000000000" pitchFamily="34" charset="-122"/>
                          </a:rPr>
                          <m:t>1</m:t>
                        </m:r>
                      </m:sub>
                      <m:sup>
                        <m:r>
                          <a:rPr lang="en-US" altLang="zh-CN" b="0" i="1" smtClean="0">
                            <a:latin typeface="Cambria Math" panose="02040503050406030204" pitchFamily="18" charset="0"/>
                            <a:ea typeface="思源黑体" panose="020B0400000000000000" pitchFamily="34" charset="-122"/>
                          </a:rPr>
                          <m:t>∗</m:t>
                        </m:r>
                      </m:sup>
                    </m:sSubSup>
                    <m:r>
                      <a:rPr lang="en-US" altLang="zh-CN" b="0" i="1" smtClean="0">
                        <a:latin typeface="Cambria Math" panose="02040503050406030204" pitchFamily="18" charset="0"/>
                        <a:ea typeface="思源黑体" panose="020B0400000000000000" pitchFamily="34" charset="-122"/>
                      </a:rPr>
                      <m:t>,</m:t>
                    </m:r>
                    <m:sSubSup>
                      <m:sSubSupPr>
                        <m:ctrlPr>
                          <a:rPr lang="en-US" altLang="zh-CN" i="1">
                            <a:latin typeface="Cambria Math" panose="02040503050406030204" pitchFamily="18" charset="0"/>
                            <a:ea typeface="思源黑体" panose="020B0400000000000000" pitchFamily="34" charset="-122"/>
                          </a:rPr>
                        </m:ctrlPr>
                      </m:sSubSupPr>
                      <m:e>
                        <m:r>
                          <a:rPr lang="en-US" altLang="zh-CN" i="1">
                            <a:latin typeface="Cambria Math" panose="02040503050406030204" pitchFamily="18" charset="0"/>
                            <a:ea typeface="思源黑体" panose="020B0400000000000000" pitchFamily="34" charset="-122"/>
                          </a:rPr>
                          <m:t>𝑥</m:t>
                        </m:r>
                      </m:e>
                      <m:sub>
                        <m:r>
                          <a:rPr lang="en-US" altLang="zh-CN" b="0" i="1" smtClean="0">
                            <a:latin typeface="Cambria Math" panose="02040503050406030204" pitchFamily="18" charset="0"/>
                            <a:ea typeface="思源黑体" panose="020B0400000000000000" pitchFamily="34" charset="-122"/>
                          </a:rPr>
                          <m:t>2</m:t>
                        </m:r>
                      </m:sub>
                      <m:sup>
                        <m:r>
                          <a:rPr lang="en-US" altLang="zh-CN" i="1">
                            <a:latin typeface="Cambria Math" panose="02040503050406030204" pitchFamily="18" charset="0"/>
                            <a:ea typeface="思源黑体" panose="020B0400000000000000" pitchFamily="34" charset="-122"/>
                          </a:rPr>
                          <m:t>∗</m:t>
                        </m:r>
                      </m:sup>
                    </m:sSubSup>
                    <m:r>
                      <a:rPr lang="en-US" altLang="zh-CN" b="0" i="1" smtClean="0">
                        <a:latin typeface="Cambria Math" panose="02040503050406030204" pitchFamily="18" charset="0"/>
                        <a:ea typeface="思源黑体" panose="020B0400000000000000" pitchFamily="34" charset="-122"/>
                      </a:rPr>
                      <m:t>)</m:t>
                    </m:r>
                  </m:oMath>
                </a14:m>
                <a:r>
                  <a:rPr lang="zh-CN" altLang="en-US" dirty="0">
                    <a:ea typeface="思源黑体" panose="020B0400000000000000" pitchFamily="34" charset="-122"/>
                  </a:rPr>
                  <a:t>上，消费者的无差异曲线</a:t>
                </a:r>
                <a:r>
                  <a:rPr lang="en-US" altLang="zh-CN" dirty="0">
                    <a:ea typeface="思源黑体" panose="020B0400000000000000" pitchFamily="34" charset="-122"/>
                  </a:rPr>
                  <a:t>IC</a:t>
                </a:r>
                <a:r>
                  <a:rPr lang="zh-CN" altLang="en-US" dirty="0">
                    <a:ea typeface="思源黑体" panose="020B0400000000000000" pitchFamily="34" charset="-122"/>
                  </a:rPr>
                  <a:t>与预算线正好相切 </a:t>
                </a:r>
                <a:r>
                  <a:rPr lang="en-US" altLang="zh-CN" dirty="0">
                    <a:ea typeface="思源黑体" panose="020B0400000000000000" pitchFamily="34" charset="-122"/>
                    <a:sym typeface="Wingdings" pitchFamily="2" charset="2"/>
                  </a:rPr>
                  <a:t></a:t>
                </a:r>
                <a:r>
                  <a:rPr lang="zh-CN" altLang="en-US" dirty="0">
                    <a:ea typeface="思源黑体" panose="020B0400000000000000" pitchFamily="34" charset="-122"/>
                    <a:sym typeface="Wingdings" pitchFamily="2" charset="2"/>
                  </a:rPr>
                  <a:t> 两条曲线的斜率都有定义并且相等 </a:t>
                </a:r>
                <a:endParaRPr lang="en-US" altLang="zh-CN" dirty="0">
                  <a:ea typeface="思源黑体" panose="020B0400000000000000" pitchFamily="34" charset="-122"/>
                  <a:sym typeface="Wingdings" pitchFamily="2" charset="2"/>
                </a:endParaRPr>
              </a:p>
              <a:p>
                <a:pPr marL="457200" indent="-457200">
                  <a:lnSpc>
                    <a:spcPct val="114000"/>
                  </a:lnSpc>
                  <a:buFont typeface="+mj-lt"/>
                  <a:buAutoNum type="arabicPeriod"/>
                </a:pPr>
                <a:endParaRPr lang="en-US" altLang="zh-CN" dirty="0">
                  <a:ea typeface="思源黑体" panose="020B0400000000000000" pitchFamily="34" charset="-122"/>
                </a:endParaRPr>
              </a:p>
              <a:p>
                <a:pPr marL="457200" indent="-457200">
                  <a:lnSpc>
                    <a:spcPct val="114000"/>
                  </a:lnSpc>
                  <a:buFont typeface="+mj-lt"/>
                  <a:buAutoNum type="arabicPeriod"/>
                </a:pPr>
                <a:r>
                  <a:rPr lang="zh-CN" altLang="en-US" b="1" dirty="0">
                    <a:ea typeface="思源黑体" panose="020B0400000000000000" pitchFamily="34" charset="-122"/>
                  </a:rPr>
                  <a:t>两条曲线斜率的绝对值相等：</a:t>
                </a:r>
                <a:r>
                  <a:rPr lang="zh-CN" altLang="en-US" dirty="0">
                    <a:ea typeface="思源黑体" panose="020B0400000000000000" pitchFamily="34" charset="-122"/>
                  </a:rPr>
                  <a:t>无差异曲线的斜率的绝对值是这个点上的边际替代率，预算线的斜率的绝对值是</a:t>
                </a:r>
                <a14:m>
                  <m:oMath xmlns:m="http://schemas.openxmlformats.org/officeDocument/2006/math">
                    <m:f>
                      <m:fPr>
                        <m:ctrlPr>
                          <a:rPr lang="en-US" altLang="zh-CN" i="1" smtClean="0">
                            <a:latin typeface="Cambria Math" panose="02040503050406030204" pitchFamily="18" charset="0"/>
                            <a:ea typeface="思源黑体" panose="020B0400000000000000" pitchFamily="34" charset="-122"/>
                          </a:rPr>
                        </m:ctrlPr>
                      </m:fPr>
                      <m:num>
                        <m:sSub>
                          <m:sSubPr>
                            <m:ctrlPr>
                              <a:rPr lang="en-US" altLang="zh-CN" i="1" smtClean="0">
                                <a:latin typeface="Cambria Math" panose="02040503050406030204" pitchFamily="18" charset="0"/>
                                <a:ea typeface="思源黑体" panose="020B0400000000000000" pitchFamily="34" charset="-122"/>
                              </a:rPr>
                            </m:ctrlPr>
                          </m:sSubPr>
                          <m:e>
                            <m:r>
                              <a:rPr lang="en-US" altLang="zh-CN" b="0" i="1" smtClean="0">
                                <a:latin typeface="Cambria Math" panose="02040503050406030204" pitchFamily="18" charset="0"/>
                                <a:ea typeface="思源黑体" panose="020B0400000000000000" pitchFamily="34" charset="-122"/>
                              </a:rPr>
                              <m:t>𝑝</m:t>
                            </m:r>
                          </m:e>
                          <m:sub>
                            <m:r>
                              <a:rPr lang="en-US" altLang="zh-CN" b="0" i="1" smtClean="0">
                                <a:latin typeface="Cambria Math" panose="02040503050406030204" pitchFamily="18" charset="0"/>
                                <a:ea typeface="思源黑体" panose="020B0400000000000000" pitchFamily="34" charset="-122"/>
                              </a:rPr>
                              <m:t>1</m:t>
                            </m:r>
                          </m:sub>
                        </m:sSub>
                      </m:num>
                      <m:den>
                        <m:sSub>
                          <m:sSubPr>
                            <m:ctrlPr>
                              <a:rPr lang="en-US" altLang="zh-CN" i="1" smtClean="0">
                                <a:latin typeface="Cambria Math" panose="02040503050406030204" pitchFamily="18" charset="0"/>
                                <a:ea typeface="思源黑体" panose="020B0400000000000000" pitchFamily="34" charset="-122"/>
                              </a:rPr>
                            </m:ctrlPr>
                          </m:sSubPr>
                          <m:e>
                            <m:r>
                              <a:rPr lang="en-US" altLang="zh-CN" b="0" i="1" smtClean="0">
                                <a:latin typeface="Cambria Math" panose="02040503050406030204" pitchFamily="18" charset="0"/>
                                <a:ea typeface="思源黑体" panose="020B0400000000000000" pitchFamily="34" charset="-122"/>
                              </a:rPr>
                              <m:t>𝑝</m:t>
                            </m:r>
                          </m:e>
                          <m:sub>
                            <m:r>
                              <a:rPr lang="en-US" altLang="zh-CN" b="0" i="1" smtClean="0">
                                <a:latin typeface="Cambria Math" panose="02040503050406030204" pitchFamily="18" charset="0"/>
                                <a:ea typeface="思源黑体" panose="020B0400000000000000" pitchFamily="34" charset="-122"/>
                              </a:rPr>
                              <m:t>2</m:t>
                            </m:r>
                          </m:sub>
                        </m:sSub>
                      </m:den>
                    </m:f>
                    <m:r>
                      <a:rPr lang="en-US" altLang="zh-CN" b="0" i="1" smtClean="0">
                        <a:latin typeface="Cambria Math" panose="02040503050406030204" pitchFamily="18" charset="0"/>
                        <a:ea typeface="思源黑体" panose="020B0400000000000000" pitchFamily="34" charset="-122"/>
                        <a:sym typeface="Wingdings" pitchFamily="2" charset="2"/>
                      </a:rPr>
                      <m:t></m:t>
                    </m:r>
                    <m:r>
                      <a:rPr lang="en-US" altLang="zh-CN" b="0" i="1" smtClean="0">
                        <a:latin typeface="Cambria Math" panose="02040503050406030204" pitchFamily="18" charset="0"/>
                        <a:ea typeface="思源黑体" panose="020B0400000000000000" pitchFamily="34" charset="-122"/>
                        <a:sym typeface="Wingdings" pitchFamily="2" charset="2"/>
                      </a:rPr>
                      <m:t>𝑀𝑅𝑆</m:t>
                    </m:r>
                    <m:r>
                      <a:rPr lang="en-US" altLang="zh-CN" b="0" i="1" smtClean="0">
                        <a:latin typeface="Cambria Math" panose="02040503050406030204" pitchFamily="18" charset="0"/>
                        <a:ea typeface="思源黑体" panose="020B0400000000000000" pitchFamily="34" charset="-122"/>
                        <a:sym typeface="Wingdings" pitchFamily="2" charset="2"/>
                      </a:rPr>
                      <m:t>=</m:t>
                    </m:r>
                  </m:oMath>
                </a14:m>
                <a:r>
                  <a:rPr lang="en-US" altLang="zh-CN" dirty="0">
                    <a:ea typeface="思源黑体" panose="020B0400000000000000" pitchFamily="34" charset="-122"/>
                  </a:rPr>
                  <a:t> </a:t>
                </a:r>
                <a14:m>
                  <m:oMath xmlns:m="http://schemas.openxmlformats.org/officeDocument/2006/math">
                    <m:f>
                      <m:fPr>
                        <m:ctrlPr>
                          <a:rPr lang="en-US" altLang="zh-CN" i="1">
                            <a:latin typeface="Cambria Math" panose="02040503050406030204" pitchFamily="18" charset="0"/>
                            <a:ea typeface="思源黑体" panose="020B0400000000000000" pitchFamily="34" charset="-122"/>
                          </a:rPr>
                        </m:ctrlPr>
                      </m:fPr>
                      <m:num>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𝑝</m:t>
                            </m:r>
                          </m:e>
                          <m:sub>
                            <m:r>
                              <a:rPr lang="en-US" altLang="zh-CN" i="1">
                                <a:latin typeface="Cambria Math" panose="02040503050406030204" pitchFamily="18" charset="0"/>
                                <a:ea typeface="思源黑体" panose="020B0400000000000000" pitchFamily="34" charset="-122"/>
                              </a:rPr>
                              <m:t>1</m:t>
                            </m:r>
                          </m:sub>
                        </m:sSub>
                      </m:num>
                      <m:den>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𝑝</m:t>
                            </m:r>
                          </m:e>
                          <m:sub>
                            <m:r>
                              <a:rPr lang="en-US" altLang="zh-CN" i="1">
                                <a:latin typeface="Cambria Math" panose="02040503050406030204" pitchFamily="18" charset="0"/>
                                <a:ea typeface="思源黑体" panose="020B0400000000000000" pitchFamily="34" charset="-122"/>
                              </a:rPr>
                              <m:t>2</m:t>
                            </m:r>
                          </m:sub>
                        </m:sSub>
                      </m:den>
                    </m:f>
                  </m:oMath>
                </a14:m>
                <a:r>
                  <a:rPr lang="zh-CN" altLang="en-US" dirty="0">
                    <a:ea typeface="思源黑体" panose="020B0400000000000000" pitchFamily="34" charset="-122"/>
                  </a:rPr>
                  <a:t>（在最优点上，消费者的边际替代率为两个商品的价格比）</a:t>
                </a:r>
                <a:endParaRPr lang="en-US" altLang="zh-CN" dirty="0">
                  <a:ea typeface="思源黑体" panose="020B0400000000000000" pitchFamily="34" charset="-122"/>
                </a:endParaRPr>
              </a:p>
              <a:p>
                <a:pPr marL="457200" indent="-457200">
                  <a:lnSpc>
                    <a:spcPct val="114000"/>
                  </a:lnSpc>
                  <a:buFont typeface="+mj-lt"/>
                  <a:buAutoNum type="arabicPeriod"/>
                </a:pPr>
                <a:endParaRPr lang="en-US" altLang="zh-CN" dirty="0">
                  <a:ea typeface="思源黑体" panose="020B0400000000000000" pitchFamily="34" charset="-122"/>
                </a:endParaRPr>
              </a:p>
              <a:p>
                <a:pPr marL="457200" indent="-457200">
                  <a:lnSpc>
                    <a:spcPct val="114000"/>
                  </a:lnSpc>
                  <a:buFont typeface="+mj-lt"/>
                  <a:buAutoNum type="arabicPeriod"/>
                </a:pPr>
                <a:r>
                  <a:rPr lang="zh-CN" altLang="en-US" dirty="0">
                    <a:ea typeface="思源黑体" panose="020B0400000000000000" pitchFamily="34" charset="-122"/>
                  </a:rPr>
                  <a:t>最优点肯定位于预算线上：</a:t>
                </a:r>
                <a:r>
                  <a:rPr lang="en-US" altLang="zh-CN" dirty="0">
                    <a:ea typeface="思源黑体" panose="020B0400000000000000" pitchFamily="34" charset="-122"/>
                  </a:rPr>
                  <a:t> </a:t>
                </a:r>
                <a14:m>
                  <m:oMath xmlns:m="http://schemas.openxmlformats.org/officeDocument/2006/math">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𝑝</m:t>
                        </m:r>
                      </m:e>
                      <m:sub>
                        <m:r>
                          <a:rPr lang="en-US" altLang="zh-CN" i="1">
                            <a:latin typeface="Cambria Math" panose="02040503050406030204" pitchFamily="18" charset="0"/>
                            <a:ea typeface="思源黑体" panose="020B0400000000000000" pitchFamily="34" charset="-122"/>
                          </a:rPr>
                          <m:t>1</m:t>
                        </m:r>
                      </m:sub>
                    </m:sSub>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𝑥</m:t>
                        </m:r>
                      </m:e>
                      <m:sub>
                        <m:r>
                          <a:rPr lang="en-US" altLang="zh-CN" i="1">
                            <a:latin typeface="Cambria Math" panose="02040503050406030204" pitchFamily="18" charset="0"/>
                            <a:ea typeface="思源黑体" panose="020B0400000000000000" pitchFamily="34" charset="-122"/>
                          </a:rPr>
                          <m:t>1</m:t>
                        </m:r>
                      </m:sub>
                    </m:sSub>
                    <m:r>
                      <a:rPr lang="en-US" altLang="zh-CN" i="1">
                        <a:latin typeface="Cambria Math" panose="02040503050406030204" pitchFamily="18" charset="0"/>
                        <a:ea typeface="思源黑体" panose="020B0400000000000000" pitchFamily="34" charset="-122"/>
                      </a:rPr>
                      <m:t>+</m:t>
                    </m:r>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𝑝</m:t>
                        </m:r>
                      </m:e>
                      <m:sub>
                        <m:r>
                          <a:rPr lang="en-US" altLang="zh-CN" i="1">
                            <a:latin typeface="Cambria Math" panose="02040503050406030204" pitchFamily="18" charset="0"/>
                            <a:ea typeface="思源黑体" panose="020B0400000000000000" pitchFamily="34" charset="-122"/>
                          </a:rPr>
                          <m:t>2</m:t>
                        </m:r>
                      </m:sub>
                    </m:sSub>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𝑥</m:t>
                        </m:r>
                      </m:e>
                      <m:sub>
                        <m:r>
                          <a:rPr lang="en-US" altLang="zh-CN" i="1">
                            <a:latin typeface="Cambria Math" panose="02040503050406030204" pitchFamily="18" charset="0"/>
                            <a:ea typeface="思源黑体" panose="020B0400000000000000" pitchFamily="34" charset="-122"/>
                          </a:rPr>
                          <m:t>2</m:t>
                        </m:r>
                      </m:sub>
                    </m:sSub>
                    <m:r>
                      <a:rPr lang="en-US" altLang="zh-CN" i="1">
                        <a:latin typeface="Cambria Math" panose="02040503050406030204" pitchFamily="18" charset="0"/>
                        <a:ea typeface="思源黑体" panose="020B0400000000000000" pitchFamily="34" charset="-122"/>
                      </a:rPr>
                      <m:t>=</m:t>
                    </m:r>
                    <m:r>
                      <a:rPr lang="en-US" altLang="zh-CN" i="1">
                        <a:latin typeface="Cambria Math" panose="02040503050406030204" pitchFamily="18" charset="0"/>
                        <a:ea typeface="Cambria Math" panose="02040503050406030204" pitchFamily="18" charset="0"/>
                      </a:rPr>
                      <m:t>𝑀</m:t>
                    </m:r>
                  </m:oMath>
                </a14:m>
                <a:r>
                  <a:rPr lang="zh-CN" altLang="en-US" dirty="0">
                    <a:ea typeface="思源黑体" panose="020B0400000000000000" pitchFamily="34" charset="-122"/>
                  </a:rPr>
                  <a:t> </a:t>
                </a:r>
                <a:endParaRPr lang="en-US" altLang="zh-CN" dirty="0">
                  <a:ea typeface="思源黑体" panose="020B0400000000000000" pitchFamily="34" charset="-122"/>
                </a:endParaRPr>
              </a:p>
            </p:txBody>
          </p:sp>
        </mc:Choice>
        <mc:Fallback xmlns="">
          <p:sp>
            <p:nvSpPr>
              <p:cNvPr id="3" name="内容占位符 2">
                <a:extLst>
                  <a:ext uri="{FF2B5EF4-FFF2-40B4-BE49-F238E27FC236}">
                    <a16:creationId xmlns:a16="http://schemas.microsoft.com/office/drawing/2014/main" id="{369B6AD9-DD8B-4400-ACFB-5533BD5D2E92}"/>
                  </a:ext>
                </a:extLst>
              </p:cNvPr>
              <p:cNvSpPr>
                <a:spLocks noGrp="1" noRot="1" noChangeAspect="1" noMove="1" noResize="1" noEditPoints="1" noAdjustHandles="1" noChangeArrowheads="1" noChangeShapeType="1" noTextEdit="1"/>
              </p:cNvSpPr>
              <p:nvPr>
                <p:ph idx="1"/>
              </p:nvPr>
            </p:nvSpPr>
            <p:spPr>
              <a:xfrm>
                <a:off x="366712" y="1636913"/>
                <a:ext cx="11094156" cy="4351338"/>
              </a:xfrm>
              <a:blipFill>
                <a:blip r:embed="rId3"/>
                <a:stretch>
                  <a:fillRect l="-458" r="-22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E54B07E3-1D32-6940-9548-A5F1CFE7A65D}"/>
              </a:ext>
            </a:extLst>
          </p:cNvPr>
          <p:cNvPicPr>
            <a:picLocks noChangeAspect="1"/>
          </p:cNvPicPr>
          <p:nvPr/>
        </p:nvPicPr>
        <p:blipFill>
          <a:blip r:embed="rId4"/>
          <a:stretch>
            <a:fillRect/>
          </a:stretch>
        </p:blipFill>
        <p:spPr>
          <a:xfrm>
            <a:off x="7495487" y="3941170"/>
            <a:ext cx="3450405" cy="2708279"/>
          </a:xfrm>
          <a:prstGeom prst="rect">
            <a:avLst/>
          </a:prstGeom>
        </p:spPr>
      </p:pic>
    </p:spTree>
    <p:extLst>
      <p:ext uri="{BB962C8B-B14F-4D97-AF65-F5344CB8AC3E}">
        <p14:creationId xmlns:p14="http://schemas.microsoft.com/office/powerpoint/2010/main" val="2021447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022B1-2514-47A0-BFC9-4205F8D4E21C}"/>
              </a:ext>
            </a:extLst>
          </p:cNvPr>
          <p:cNvSpPr>
            <a:spLocks noGrp="1"/>
          </p:cNvSpPr>
          <p:nvPr>
            <p:ph type="title"/>
          </p:nvPr>
        </p:nvSpPr>
        <p:spPr/>
        <p:txBody>
          <a:bodyPr/>
          <a:lstStyle/>
          <a:p>
            <a:r>
              <a:rPr lang="zh-CN" altLang="en-US" dirty="0">
                <a:latin typeface="Source Sans Pro" panose="020B0503030403020204" pitchFamily="34" charset="0"/>
                <a:ea typeface="思源黑体" panose="020B0400000000000000" pitchFamily="34" charset="-122"/>
              </a:rPr>
              <a:t>消费者的最优选择：图形分析</a:t>
            </a:r>
            <a:r>
              <a:rPr lang="en-US" altLang="zh-CN" dirty="0">
                <a:latin typeface="Source Sans Pro" panose="020B0503030403020204" pitchFamily="34" charset="0"/>
                <a:ea typeface="思源黑体" panose="020B0400000000000000" pitchFamily="34" charset="-122"/>
              </a:rPr>
              <a:t> Graphic analysis</a:t>
            </a:r>
            <a:endParaRPr lang="zh-CN" altLang="en-US" dirty="0">
              <a:latin typeface="Source Sans Pro" panose="020B0503030403020204" pitchFamily="34" charset="0"/>
              <a:ea typeface="思源黑体" panose="020B0400000000000000" pitchFamily="34" charset="-122"/>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69B6AD9-DD8B-4400-ACFB-5533BD5D2E92}"/>
                  </a:ext>
                </a:extLst>
              </p:cNvPr>
              <p:cNvSpPr>
                <a:spLocks noGrp="1"/>
              </p:cNvSpPr>
              <p:nvPr>
                <p:ph idx="1"/>
              </p:nvPr>
            </p:nvSpPr>
            <p:spPr>
              <a:xfrm>
                <a:off x="673981" y="1430635"/>
                <a:ext cx="11094156" cy="4351338"/>
              </a:xfrm>
            </p:spPr>
            <p:txBody>
              <a:bodyPr>
                <a:noAutofit/>
              </a:bodyPr>
              <a:lstStyle/>
              <a:p>
                <a:pPr marL="0" indent="0">
                  <a:lnSpc>
                    <a:spcPct val="114000"/>
                  </a:lnSpc>
                  <a:buNone/>
                </a:pPr>
                <a:r>
                  <a:rPr lang="en-US" altLang="zh-CN" b="1" dirty="0">
                    <a:ea typeface="思源黑体" panose="020B0400000000000000" pitchFamily="34" charset="-122"/>
                  </a:rPr>
                  <a:t>1.     </a:t>
                </a:r>
                <a14:m>
                  <m:oMath xmlns:m="http://schemas.openxmlformats.org/officeDocument/2006/math">
                    <m:sSub>
                      <m:sSubPr>
                        <m:ctrlPr>
                          <a:rPr lang="en-US" altLang="zh-CN" b="1" i="1" smtClean="0">
                            <a:latin typeface="Cambria Math" panose="02040503050406030204" pitchFamily="18" charset="0"/>
                            <a:ea typeface="思源黑体" panose="020B0400000000000000" pitchFamily="34" charset="-122"/>
                          </a:rPr>
                        </m:ctrlPr>
                      </m:sSubPr>
                      <m:e>
                        <m:r>
                          <a:rPr lang="en-US" altLang="zh-CN" b="1" i="1">
                            <a:latin typeface="Cambria Math" panose="02040503050406030204" pitchFamily="18" charset="0"/>
                            <a:ea typeface="思源黑体" panose="020B0400000000000000" pitchFamily="34" charset="-122"/>
                          </a:rPr>
                          <m:t>𝒙</m:t>
                        </m:r>
                      </m:e>
                      <m:sub>
                        <m:r>
                          <a:rPr lang="en-US" altLang="zh-CN" b="1" i="1">
                            <a:latin typeface="Cambria Math" panose="02040503050406030204" pitchFamily="18" charset="0"/>
                            <a:ea typeface="思源黑体" panose="020B0400000000000000" pitchFamily="34" charset="-122"/>
                          </a:rPr>
                          <m:t>𝟏</m:t>
                        </m:r>
                      </m:sub>
                    </m:sSub>
                    <m:r>
                      <a:rPr lang="en-US" altLang="zh-CN" b="1" i="1" smtClean="0">
                        <a:latin typeface="Cambria Math" panose="02040503050406030204" pitchFamily="18" charset="0"/>
                        <a:ea typeface="思源黑体" panose="020B0400000000000000" pitchFamily="34" charset="-122"/>
                      </a:rPr>
                      <m:t>,</m:t>
                    </m:r>
                    <m:sSub>
                      <m:sSubPr>
                        <m:ctrlPr>
                          <a:rPr lang="en-US" altLang="zh-CN" b="1" i="1">
                            <a:latin typeface="Cambria Math" panose="02040503050406030204" pitchFamily="18" charset="0"/>
                            <a:ea typeface="思源黑体" panose="020B0400000000000000" pitchFamily="34" charset="-122"/>
                          </a:rPr>
                        </m:ctrlPr>
                      </m:sSubPr>
                      <m:e>
                        <m:r>
                          <a:rPr lang="en-US" altLang="zh-CN" b="1" i="1">
                            <a:latin typeface="Cambria Math" panose="02040503050406030204" pitchFamily="18" charset="0"/>
                            <a:ea typeface="思源黑体" panose="020B0400000000000000" pitchFamily="34" charset="-122"/>
                          </a:rPr>
                          <m:t>𝒙</m:t>
                        </m:r>
                      </m:e>
                      <m:sub>
                        <m:r>
                          <a:rPr lang="en-US" altLang="zh-CN" b="1" i="1">
                            <a:latin typeface="Cambria Math" panose="02040503050406030204" pitchFamily="18" charset="0"/>
                            <a:ea typeface="思源黑体" panose="020B0400000000000000" pitchFamily="34" charset="-122"/>
                          </a:rPr>
                          <m:t>𝟐</m:t>
                        </m:r>
                      </m:sub>
                    </m:sSub>
                  </m:oMath>
                </a14:m>
                <a:r>
                  <a:rPr lang="zh-CN" altLang="en-US" b="1" dirty="0">
                    <a:ea typeface="思源黑体" panose="020B0400000000000000" pitchFamily="34" charset="-122"/>
                  </a:rPr>
                  <a:t>是完全互补品</a:t>
                </a:r>
                <a:r>
                  <a:rPr lang="en-US" altLang="zh-CN" b="1" dirty="0">
                    <a:ea typeface="思源黑体" panose="020B0400000000000000" pitchFamily="34" charset="-122"/>
                  </a:rPr>
                  <a:t> perfectly complementary</a:t>
                </a:r>
                <a:r>
                  <a:rPr lang="zh-CN" altLang="en-US" b="1" dirty="0">
                    <a:ea typeface="思源黑体" panose="020B0400000000000000" pitchFamily="34" charset="-122"/>
                  </a:rPr>
                  <a:t>：</a:t>
                </a:r>
                <a:r>
                  <a:rPr lang="zh-CN" altLang="en-US" dirty="0">
                    <a:ea typeface="思源黑体" panose="020B0400000000000000" pitchFamily="34" charset="-122"/>
                  </a:rPr>
                  <a:t>左脚鞋子和右脚鞋子</a:t>
                </a:r>
                <a:endParaRPr lang="en-US" altLang="zh-CN" dirty="0">
                  <a:ea typeface="思源黑体" panose="020B0400000000000000" pitchFamily="34" charset="-122"/>
                </a:endParaRPr>
              </a:p>
              <a:p>
                <a:pPr lvl="2">
                  <a:lnSpc>
                    <a:spcPct val="114000"/>
                  </a:lnSpc>
                </a:pPr>
                <a14:m>
                  <m:oMath xmlns:m="http://schemas.openxmlformats.org/officeDocument/2006/math">
                    <m:r>
                      <a:rPr lang="en-US" altLang="zh-CN" b="0" i="1" smtClean="0">
                        <a:latin typeface="Cambria Math" panose="02040503050406030204" pitchFamily="18" charset="0"/>
                        <a:ea typeface="思源黑体" panose="020B0400000000000000" pitchFamily="34" charset="-122"/>
                      </a:rPr>
                      <m:t>𝑢</m:t>
                    </m:r>
                    <m:d>
                      <m:dPr>
                        <m:ctrlPr>
                          <a:rPr lang="en-US" altLang="zh-CN" b="0" i="1" smtClean="0">
                            <a:latin typeface="Cambria Math" panose="02040503050406030204" pitchFamily="18" charset="0"/>
                            <a:ea typeface="思源黑体" panose="020B0400000000000000" pitchFamily="34" charset="-122"/>
                          </a:rPr>
                        </m:ctrlPr>
                      </m:dPr>
                      <m:e>
                        <m:sSub>
                          <m:sSubPr>
                            <m:ctrlPr>
                              <a:rPr lang="en-US" altLang="zh-CN" b="0" i="1" smtClean="0">
                                <a:latin typeface="Cambria Math" panose="02040503050406030204" pitchFamily="18" charset="0"/>
                                <a:ea typeface="思源黑体" panose="020B0400000000000000" pitchFamily="34" charset="-122"/>
                              </a:rPr>
                            </m:ctrlPr>
                          </m:sSubPr>
                          <m:e>
                            <m:r>
                              <a:rPr lang="en-US" altLang="zh-CN" b="0" i="1" smtClean="0">
                                <a:latin typeface="Cambria Math" panose="02040503050406030204" pitchFamily="18" charset="0"/>
                                <a:ea typeface="思源黑体" panose="020B0400000000000000" pitchFamily="34" charset="-122"/>
                              </a:rPr>
                              <m:t>𝑥</m:t>
                            </m:r>
                          </m:e>
                          <m:sub>
                            <m:r>
                              <a:rPr lang="en-US" altLang="zh-CN" b="0" i="1" smtClean="0">
                                <a:latin typeface="Cambria Math" panose="02040503050406030204" pitchFamily="18" charset="0"/>
                                <a:ea typeface="思源黑体" panose="020B0400000000000000" pitchFamily="34" charset="-122"/>
                              </a:rPr>
                              <m:t>1</m:t>
                            </m:r>
                          </m:sub>
                        </m:sSub>
                        <m:r>
                          <a:rPr lang="en-US" altLang="zh-CN" b="0" i="1" smtClean="0">
                            <a:latin typeface="Cambria Math" panose="02040503050406030204" pitchFamily="18" charset="0"/>
                            <a:ea typeface="思源黑体" panose="020B0400000000000000" pitchFamily="34" charset="-122"/>
                          </a:rPr>
                          <m:t>,</m:t>
                        </m:r>
                        <m:sSub>
                          <m:sSubPr>
                            <m:ctrlPr>
                              <a:rPr lang="en-US" altLang="zh-CN" b="0" i="1" smtClean="0">
                                <a:latin typeface="Cambria Math" panose="02040503050406030204" pitchFamily="18" charset="0"/>
                                <a:ea typeface="思源黑体" panose="020B0400000000000000" pitchFamily="34" charset="-122"/>
                              </a:rPr>
                            </m:ctrlPr>
                          </m:sSubPr>
                          <m:e>
                            <m:r>
                              <a:rPr lang="en-US" altLang="zh-CN" b="0" i="1" smtClean="0">
                                <a:latin typeface="Cambria Math" panose="02040503050406030204" pitchFamily="18" charset="0"/>
                                <a:ea typeface="思源黑体" panose="020B0400000000000000" pitchFamily="34" charset="-122"/>
                              </a:rPr>
                              <m:t>𝑥</m:t>
                            </m:r>
                          </m:e>
                          <m:sub>
                            <m:r>
                              <a:rPr lang="en-US" altLang="zh-CN" b="0" i="1" smtClean="0">
                                <a:latin typeface="Cambria Math" panose="02040503050406030204" pitchFamily="18" charset="0"/>
                                <a:ea typeface="思源黑体" panose="020B0400000000000000" pitchFamily="34" charset="-122"/>
                              </a:rPr>
                              <m:t>2</m:t>
                            </m:r>
                          </m:sub>
                        </m:sSub>
                      </m:e>
                    </m:d>
                    <m:r>
                      <a:rPr lang="en-US" altLang="zh-CN" b="0" i="1" smtClean="0">
                        <a:latin typeface="Cambria Math" panose="02040503050406030204" pitchFamily="18" charset="0"/>
                        <a:ea typeface="思源黑体" panose="020B0400000000000000" pitchFamily="34" charset="-122"/>
                      </a:rPr>
                      <m:t>=</m:t>
                    </m:r>
                    <m:r>
                      <a:rPr lang="en-US" altLang="zh-CN" b="0" i="1" smtClean="0">
                        <a:latin typeface="Cambria Math" panose="02040503050406030204" pitchFamily="18" charset="0"/>
                        <a:ea typeface="思源黑体" panose="020B0400000000000000" pitchFamily="34" charset="-122"/>
                      </a:rPr>
                      <m:t>𝑚𝑖𝑛</m:t>
                    </m:r>
                    <m:d>
                      <m:dPr>
                        <m:begChr m:val="{"/>
                        <m:endChr m:val="}"/>
                        <m:ctrlPr>
                          <a:rPr lang="en-US" altLang="zh-CN" b="0" i="1" smtClean="0">
                            <a:latin typeface="Cambria Math" panose="02040503050406030204" pitchFamily="18" charset="0"/>
                            <a:ea typeface="思源黑体" panose="020B0400000000000000" pitchFamily="34" charset="-122"/>
                          </a:rPr>
                        </m:ctrlPr>
                      </m:dPr>
                      <m:e>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𝑥</m:t>
                            </m:r>
                          </m:e>
                          <m:sub>
                            <m:r>
                              <a:rPr lang="en-US" altLang="zh-CN" i="1">
                                <a:latin typeface="Cambria Math" panose="02040503050406030204" pitchFamily="18" charset="0"/>
                                <a:ea typeface="思源黑体" panose="020B0400000000000000" pitchFamily="34" charset="-122"/>
                              </a:rPr>
                              <m:t>1</m:t>
                            </m:r>
                          </m:sub>
                        </m:sSub>
                        <m:r>
                          <a:rPr lang="en-US" altLang="zh-CN" i="1">
                            <a:latin typeface="Cambria Math" panose="02040503050406030204" pitchFamily="18" charset="0"/>
                            <a:ea typeface="思源黑体" panose="020B0400000000000000" pitchFamily="34" charset="-122"/>
                          </a:rPr>
                          <m:t>,</m:t>
                        </m:r>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𝑥</m:t>
                            </m:r>
                          </m:e>
                          <m:sub>
                            <m:r>
                              <a:rPr lang="en-US" altLang="zh-CN" i="1">
                                <a:latin typeface="Cambria Math" panose="02040503050406030204" pitchFamily="18" charset="0"/>
                                <a:ea typeface="思源黑体" panose="020B0400000000000000" pitchFamily="34" charset="-122"/>
                              </a:rPr>
                              <m:t>2</m:t>
                            </m:r>
                          </m:sub>
                        </m:sSub>
                      </m:e>
                    </m:d>
                    <m:r>
                      <a:rPr lang="en-US" altLang="zh-CN" b="0" i="1" smtClean="0">
                        <a:latin typeface="Cambria Math" panose="02040503050406030204" pitchFamily="18" charset="0"/>
                        <a:ea typeface="思源黑体" panose="020B0400000000000000" pitchFamily="34" charset="-122"/>
                      </a:rPr>
                      <m:t>; </m:t>
                    </m:r>
                    <m:sSub>
                      <m:sSubPr>
                        <m:ctrlPr>
                          <a:rPr lang="en-US" altLang="zh-CN" b="0" i="1" smtClean="0">
                            <a:latin typeface="Cambria Math" panose="02040503050406030204" pitchFamily="18" charset="0"/>
                            <a:ea typeface="思源黑体" panose="020B0400000000000000" pitchFamily="34" charset="-122"/>
                          </a:rPr>
                        </m:ctrlPr>
                      </m:sSubPr>
                      <m:e>
                        <m:r>
                          <a:rPr lang="en-US" altLang="zh-CN" b="0" i="1" smtClean="0">
                            <a:latin typeface="Cambria Math" panose="02040503050406030204" pitchFamily="18" charset="0"/>
                            <a:ea typeface="思源黑体" panose="020B0400000000000000" pitchFamily="34" charset="-122"/>
                          </a:rPr>
                          <m:t>𝑝</m:t>
                        </m:r>
                      </m:e>
                      <m:sub>
                        <m:r>
                          <a:rPr lang="en-US" altLang="zh-CN" b="0" i="1" smtClean="0">
                            <a:latin typeface="Cambria Math" panose="02040503050406030204" pitchFamily="18" charset="0"/>
                            <a:ea typeface="思源黑体" panose="020B0400000000000000" pitchFamily="34" charset="-122"/>
                          </a:rPr>
                          <m:t>1</m:t>
                        </m:r>
                      </m:sub>
                    </m:sSub>
                    <m:r>
                      <a:rPr lang="en-US" altLang="zh-CN" b="0" i="1" smtClean="0">
                        <a:latin typeface="Cambria Math" panose="02040503050406030204" pitchFamily="18" charset="0"/>
                        <a:ea typeface="思源黑体" panose="020B0400000000000000" pitchFamily="34" charset="-122"/>
                      </a:rPr>
                      <m:t>=2,  </m:t>
                    </m:r>
                    <m:sSub>
                      <m:sSubPr>
                        <m:ctrlPr>
                          <a:rPr lang="en-US" altLang="zh-CN" b="0" i="1" smtClean="0">
                            <a:latin typeface="Cambria Math" panose="02040503050406030204" pitchFamily="18" charset="0"/>
                            <a:ea typeface="思源黑体" panose="020B0400000000000000" pitchFamily="34" charset="-122"/>
                          </a:rPr>
                        </m:ctrlPr>
                      </m:sSubPr>
                      <m:e>
                        <m:r>
                          <a:rPr lang="en-US" altLang="zh-CN" b="0" i="1" smtClean="0">
                            <a:latin typeface="Cambria Math" panose="02040503050406030204" pitchFamily="18" charset="0"/>
                            <a:ea typeface="思源黑体" panose="020B0400000000000000" pitchFamily="34" charset="-122"/>
                          </a:rPr>
                          <m:t>𝑝</m:t>
                        </m:r>
                      </m:e>
                      <m:sub>
                        <m:r>
                          <a:rPr lang="en-US" altLang="zh-CN" b="0" i="1" smtClean="0">
                            <a:latin typeface="Cambria Math" panose="02040503050406030204" pitchFamily="18" charset="0"/>
                            <a:ea typeface="思源黑体" panose="020B0400000000000000" pitchFamily="34" charset="-122"/>
                          </a:rPr>
                          <m:t>2</m:t>
                        </m:r>
                      </m:sub>
                    </m:sSub>
                    <m:r>
                      <a:rPr lang="en-US" altLang="zh-CN" b="0" i="1" smtClean="0">
                        <a:latin typeface="Cambria Math" panose="02040503050406030204" pitchFamily="18" charset="0"/>
                        <a:ea typeface="思源黑体" panose="020B0400000000000000" pitchFamily="34" charset="-122"/>
                      </a:rPr>
                      <m:t>=1</m:t>
                    </m:r>
                  </m:oMath>
                </a14:m>
                <a:endParaRPr lang="en-US" altLang="zh-CN" dirty="0">
                  <a:ea typeface="思源黑体" panose="020B0400000000000000" pitchFamily="34" charset="-122"/>
                </a:endParaRPr>
              </a:p>
              <a:p>
                <a:pPr lvl="2">
                  <a:lnSpc>
                    <a:spcPct val="114000"/>
                  </a:lnSpc>
                </a:pPr>
                <a:r>
                  <a:rPr lang="zh-CN" altLang="en-US" dirty="0">
                    <a:ea typeface="思源黑体" panose="020B0400000000000000" pitchFamily="34" charset="-122"/>
                  </a:rPr>
                  <a:t>商品</a:t>
                </a:r>
                <a:r>
                  <a:rPr lang="en-US" altLang="zh-CN" dirty="0">
                    <a:ea typeface="思源黑体" panose="020B0400000000000000" pitchFamily="34" charset="-122"/>
                  </a:rPr>
                  <a:t>1</a:t>
                </a:r>
                <a:r>
                  <a:rPr lang="zh-CN" altLang="en-US" dirty="0">
                    <a:ea typeface="思源黑体" panose="020B0400000000000000" pitchFamily="34" charset="-122"/>
                  </a:rPr>
                  <a:t>和商品</a:t>
                </a:r>
                <a:r>
                  <a:rPr lang="en-US" altLang="zh-CN" dirty="0">
                    <a:ea typeface="思源黑体" panose="020B0400000000000000" pitchFamily="34" charset="-122"/>
                  </a:rPr>
                  <a:t>2</a:t>
                </a:r>
                <a:r>
                  <a:rPr lang="zh-CN" altLang="en-US" dirty="0">
                    <a:ea typeface="思源黑体" panose="020B0400000000000000" pitchFamily="34" charset="-122"/>
                  </a:rPr>
                  <a:t>始终按照固定比例消费</a:t>
                </a:r>
                <a:endParaRPr lang="en-US" altLang="zh-CN" dirty="0">
                  <a:ea typeface="思源黑体" panose="020B0400000000000000" pitchFamily="34" charset="-122"/>
                </a:endParaRPr>
              </a:p>
              <a:p>
                <a:pPr lvl="2">
                  <a:lnSpc>
                    <a:spcPct val="114000"/>
                  </a:lnSpc>
                </a:pPr>
                <a:r>
                  <a:rPr lang="en-US" altLang="zh-CN" dirty="0">
                    <a:ea typeface="思源黑体" panose="020B0400000000000000" pitchFamily="34" charset="-122"/>
                  </a:rPr>
                  <a:t>MRS</a:t>
                </a:r>
                <a:r>
                  <a:rPr lang="zh-CN" altLang="en-US" dirty="0">
                    <a:ea typeface="思源黑体" panose="020B0400000000000000" pitchFamily="34" charset="-122"/>
                  </a:rPr>
                  <a:t>没有定义，在</a:t>
                </a:r>
                <a14:m>
                  <m:oMath xmlns:m="http://schemas.openxmlformats.org/officeDocument/2006/math">
                    <m:sSub>
                      <m:sSubPr>
                        <m:ctrlPr>
                          <a:rPr lang="en-US" altLang="zh-CN" i="1">
                            <a:latin typeface="Cambria Math" panose="02040503050406030204" pitchFamily="18" charset="0"/>
                            <a:ea typeface="思源黑体" panose="020B0400000000000000" pitchFamily="34" charset="-122"/>
                          </a:rPr>
                        </m:ctrlPr>
                      </m:sSubPr>
                      <m:e>
                        <m:r>
                          <a:rPr lang="en-US" altLang="zh-CN" b="0" i="1" smtClean="0">
                            <a:latin typeface="Cambria Math" panose="02040503050406030204" pitchFamily="18" charset="0"/>
                            <a:ea typeface="思源黑体" panose="020B0400000000000000" pitchFamily="34" charset="-122"/>
                          </a:rPr>
                          <m:t> </m:t>
                        </m:r>
                        <m:r>
                          <a:rPr lang="en-US" altLang="zh-CN" i="1">
                            <a:latin typeface="Cambria Math" panose="02040503050406030204" pitchFamily="18" charset="0"/>
                            <a:ea typeface="思源黑体" panose="020B0400000000000000" pitchFamily="34" charset="-122"/>
                          </a:rPr>
                          <m:t>𝑥</m:t>
                        </m:r>
                      </m:e>
                      <m:sub>
                        <m:r>
                          <a:rPr lang="en-US" altLang="zh-CN" i="1">
                            <a:latin typeface="Cambria Math" panose="02040503050406030204" pitchFamily="18" charset="0"/>
                            <a:ea typeface="思源黑体" panose="020B0400000000000000" pitchFamily="34" charset="-122"/>
                          </a:rPr>
                          <m:t>1</m:t>
                        </m:r>
                      </m:sub>
                    </m:sSub>
                    <m:r>
                      <a:rPr lang="en-US" altLang="zh-CN" b="0" i="1" smtClean="0">
                        <a:latin typeface="Cambria Math" panose="02040503050406030204" pitchFamily="18" charset="0"/>
                        <a:ea typeface="思源黑体" panose="020B0400000000000000" pitchFamily="34" charset="-122"/>
                      </a:rPr>
                      <m:t>=</m:t>
                    </m:r>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𝑥</m:t>
                        </m:r>
                      </m:e>
                      <m:sub>
                        <m:r>
                          <a:rPr lang="en-US" altLang="zh-CN" i="1">
                            <a:latin typeface="Cambria Math" panose="02040503050406030204" pitchFamily="18" charset="0"/>
                            <a:ea typeface="思源黑体" panose="020B0400000000000000" pitchFamily="34" charset="-122"/>
                          </a:rPr>
                          <m:t>2</m:t>
                        </m:r>
                      </m:sub>
                    </m:sSub>
                  </m:oMath>
                </a14:m>
                <a:r>
                  <a:rPr lang="zh-CN" altLang="en-US" dirty="0">
                    <a:ea typeface="思源黑体" panose="020B0400000000000000" pitchFamily="34" charset="-122"/>
                  </a:rPr>
                  <a:t>时，</a:t>
                </a:r>
                <a:r>
                  <a:rPr lang="en-US" altLang="zh-CN" dirty="0">
                    <a:ea typeface="思源黑体" panose="020B0400000000000000" pitchFamily="34" charset="-122"/>
                  </a:rPr>
                  <a:t>MRS</a:t>
                </a:r>
                <a:r>
                  <a:rPr lang="zh-CN" altLang="en-US" dirty="0">
                    <a:ea typeface="思源黑体" panose="020B0400000000000000" pitchFamily="34" charset="-122"/>
                  </a:rPr>
                  <a:t>不可微</a:t>
                </a:r>
                <a:endParaRPr lang="en-US" altLang="zh-CN" dirty="0">
                  <a:ea typeface="思源黑体" panose="020B0400000000000000" pitchFamily="34" charset="-122"/>
                </a:endParaRPr>
              </a:p>
              <a:p>
                <a:pPr lvl="2">
                  <a:lnSpc>
                    <a:spcPct val="114000"/>
                  </a:lnSpc>
                </a:pPr>
                <a:r>
                  <a:rPr lang="zh-CN" altLang="en-US" dirty="0">
                    <a:ea typeface="思源黑体" panose="020B0400000000000000" pitchFamily="34" charset="-122"/>
                  </a:rPr>
                  <a:t>预算线方程</a:t>
                </a:r>
                <a:r>
                  <a:rPr lang="en-US" altLang="zh-CN" dirty="0">
                    <a:ea typeface="思源黑体" panose="020B0400000000000000" pitchFamily="34" charset="-122"/>
                  </a:rPr>
                  <a:t> </a:t>
                </a:r>
                <a14:m>
                  <m:oMath xmlns:m="http://schemas.openxmlformats.org/officeDocument/2006/math">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𝑝</m:t>
                        </m:r>
                      </m:e>
                      <m:sub>
                        <m:r>
                          <a:rPr lang="en-US" altLang="zh-CN" i="1">
                            <a:latin typeface="Cambria Math" panose="02040503050406030204" pitchFamily="18" charset="0"/>
                            <a:ea typeface="思源黑体" panose="020B0400000000000000" pitchFamily="34" charset="-122"/>
                          </a:rPr>
                          <m:t>1</m:t>
                        </m:r>
                      </m:sub>
                    </m:sSub>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𝑥</m:t>
                        </m:r>
                      </m:e>
                      <m:sub>
                        <m:r>
                          <a:rPr lang="en-US" altLang="zh-CN" i="1">
                            <a:latin typeface="Cambria Math" panose="02040503050406030204" pitchFamily="18" charset="0"/>
                            <a:ea typeface="思源黑体" panose="020B0400000000000000" pitchFamily="34" charset="-122"/>
                          </a:rPr>
                          <m:t>1</m:t>
                        </m:r>
                      </m:sub>
                    </m:sSub>
                    <m:r>
                      <a:rPr lang="en-US" altLang="zh-CN" i="1">
                        <a:latin typeface="Cambria Math" panose="02040503050406030204" pitchFamily="18" charset="0"/>
                        <a:ea typeface="思源黑体" panose="020B0400000000000000" pitchFamily="34" charset="-122"/>
                      </a:rPr>
                      <m:t>+</m:t>
                    </m:r>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𝑝</m:t>
                        </m:r>
                      </m:e>
                      <m:sub>
                        <m:r>
                          <a:rPr lang="en-US" altLang="zh-CN" i="1">
                            <a:latin typeface="Cambria Math" panose="02040503050406030204" pitchFamily="18" charset="0"/>
                            <a:ea typeface="思源黑体" panose="020B0400000000000000" pitchFamily="34" charset="-122"/>
                          </a:rPr>
                          <m:t>2</m:t>
                        </m:r>
                      </m:sub>
                    </m:sSub>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𝑥</m:t>
                        </m:r>
                      </m:e>
                      <m:sub>
                        <m:r>
                          <a:rPr lang="en-US" altLang="zh-CN" i="1">
                            <a:latin typeface="Cambria Math" panose="02040503050406030204" pitchFamily="18" charset="0"/>
                            <a:ea typeface="思源黑体" panose="020B0400000000000000" pitchFamily="34" charset="-122"/>
                          </a:rPr>
                          <m:t>2</m:t>
                        </m:r>
                      </m:sub>
                    </m:sSub>
                    <m:r>
                      <a:rPr lang="en-US" altLang="zh-CN" i="1">
                        <a:latin typeface="Cambria Math" panose="02040503050406030204" pitchFamily="18" charset="0"/>
                        <a:ea typeface="思源黑体" panose="020B0400000000000000" pitchFamily="34" charset="-122"/>
                      </a:rPr>
                      <m:t>=</m:t>
                    </m:r>
                    <m:r>
                      <a:rPr lang="en-US" altLang="zh-CN" i="1">
                        <a:latin typeface="Cambria Math" panose="02040503050406030204" pitchFamily="18" charset="0"/>
                        <a:ea typeface="Cambria Math" panose="02040503050406030204" pitchFamily="18" charset="0"/>
                      </a:rPr>
                      <m:t>𝑀</m:t>
                    </m:r>
                  </m:oMath>
                </a14:m>
                <a:r>
                  <a:rPr lang="zh-CN" altLang="en-US" dirty="0">
                    <a:ea typeface="思源黑体" panose="020B0400000000000000" pitchFamily="34" charset="-122"/>
                  </a:rPr>
                  <a:t> 依然成立；需要另一方程</a:t>
                </a:r>
                <a:r>
                  <a:rPr lang="en-US" altLang="zh-CN" dirty="0">
                    <a:ea typeface="思源黑体" panose="020B0400000000000000" pitchFamily="34" charset="-122"/>
                  </a:rPr>
                  <a:t> </a:t>
                </a:r>
                <a14:m>
                  <m:oMath xmlns:m="http://schemas.openxmlformats.org/officeDocument/2006/math">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𝑥</m:t>
                        </m:r>
                      </m:e>
                      <m:sub>
                        <m:r>
                          <a:rPr lang="en-US" altLang="zh-CN" i="1">
                            <a:latin typeface="Cambria Math" panose="02040503050406030204" pitchFamily="18" charset="0"/>
                            <a:ea typeface="思源黑体" panose="020B0400000000000000" pitchFamily="34" charset="-122"/>
                          </a:rPr>
                          <m:t>1</m:t>
                        </m:r>
                      </m:sub>
                    </m:sSub>
                    <m:r>
                      <a:rPr lang="en-US" altLang="zh-CN" i="1">
                        <a:latin typeface="Cambria Math" panose="02040503050406030204" pitchFamily="18" charset="0"/>
                        <a:ea typeface="思源黑体" panose="020B0400000000000000" pitchFamily="34" charset="-122"/>
                      </a:rPr>
                      <m:t>=</m:t>
                    </m:r>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𝑥</m:t>
                        </m:r>
                      </m:e>
                      <m:sub>
                        <m:r>
                          <a:rPr lang="en-US" altLang="zh-CN" i="1">
                            <a:latin typeface="Cambria Math" panose="02040503050406030204" pitchFamily="18" charset="0"/>
                            <a:ea typeface="思源黑体" panose="020B0400000000000000" pitchFamily="34" charset="-122"/>
                          </a:rPr>
                          <m:t>2</m:t>
                        </m:r>
                      </m:sub>
                    </m:sSub>
                  </m:oMath>
                </a14:m>
                <a:endParaRPr lang="en-US" altLang="zh-CN" dirty="0">
                  <a:ea typeface="思源黑体" panose="020B0400000000000000" pitchFamily="34" charset="-122"/>
                </a:endParaRPr>
              </a:p>
              <a:p>
                <a:pPr marL="457200" indent="-457200">
                  <a:lnSpc>
                    <a:spcPct val="114000"/>
                  </a:lnSpc>
                  <a:buAutoNum type="arabicPeriod"/>
                </a:pPr>
                <a:endParaRPr lang="en-US" altLang="zh-CN" dirty="0">
                  <a:ea typeface="思源黑体" panose="020B0400000000000000" pitchFamily="34" charset="-122"/>
                </a:endParaRPr>
              </a:p>
              <a:p>
                <a:pPr marL="0" indent="0">
                  <a:lnSpc>
                    <a:spcPct val="114000"/>
                  </a:lnSpc>
                  <a:buNone/>
                </a:pPr>
                <a:endParaRPr lang="en-US" altLang="zh-CN" dirty="0">
                  <a:ea typeface="思源黑体" panose="020B0400000000000000" pitchFamily="34" charset="-122"/>
                </a:endParaRPr>
              </a:p>
            </p:txBody>
          </p:sp>
        </mc:Choice>
        <mc:Fallback xmlns="">
          <p:sp>
            <p:nvSpPr>
              <p:cNvPr id="3" name="内容占位符 2">
                <a:extLst>
                  <a:ext uri="{FF2B5EF4-FFF2-40B4-BE49-F238E27FC236}">
                    <a16:creationId xmlns:a16="http://schemas.microsoft.com/office/drawing/2014/main" id="{369B6AD9-DD8B-4400-ACFB-5533BD5D2E92}"/>
                  </a:ext>
                </a:extLst>
              </p:cNvPr>
              <p:cNvSpPr>
                <a:spLocks noGrp="1" noRot="1" noChangeAspect="1" noMove="1" noResize="1" noEditPoints="1" noAdjustHandles="1" noChangeArrowheads="1" noChangeShapeType="1" noTextEdit="1"/>
              </p:cNvSpPr>
              <p:nvPr>
                <p:ph idx="1"/>
              </p:nvPr>
            </p:nvSpPr>
            <p:spPr>
              <a:xfrm>
                <a:off x="673981" y="1430635"/>
                <a:ext cx="11094156" cy="4351338"/>
              </a:xfrm>
              <a:blipFill>
                <a:blip r:embed="rId3"/>
                <a:stretch>
                  <a:fillRect l="-457" t="-29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4E555444-6786-294F-AF00-44A87828C7CD}"/>
              </a:ext>
            </a:extLst>
          </p:cNvPr>
          <p:cNvPicPr>
            <a:picLocks noChangeAspect="1"/>
          </p:cNvPicPr>
          <p:nvPr/>
        </p:nvPicPr>
        <p:blipFill>
          <a:blip r:embed="rId4"/>
          <a:stretch>
            <a:fillRect/>
          </a:stretch>
        </p:blipFill>
        <p:spPr>
          <a:xfrm>
            <a:off x="3709654" y="3606304"/>
            <a:ext cx="3862721" cy="3001753"/>
          </a:xfrm>
          <a:prstGeom prst="rect">
            <a:avLst/>
          </a:prstGeom>
        </p:spPr>
      </p:pic>
    </p:spTree>
    <p:extLst>
      <p:ext uri="{BB962C8B-B14F-4D97-AF65-F5344CB8AC3E}">
        <p14:creationId xmlns:p14="http://schemas.microsoft.com/office/powerpoint/2010/main" val="47317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022B1-2514-47A0-BFC9-4205F8D4E21C}"/>
              </a:ext>
            </a:extLst>
          </p:cNvPr>
          <p:cNvSpPr>
            <a:spLocks noGrp="1"/>
          </p:cNvSpPr>
          <p:nvPr>
            <p:ph type="title"/>
          </p:nvPr>
        </p:nvSpPr>
        <p:spPr/>
        <p:txBody>
          <a:bodyPr/>
          <a:lstStyle/>
          <a:p>
            <a:r>
              <a:rPr lang="zh-CN" altLang="en-US" dirty="0">
                <a:latin typeface="Source Sans Pro" panose="020B0503030403020204" pitchFamily="34" charset="0"/>
                <a:ea typeface="思源黑体" panose="020B0400000000000000" pitchFamily="34" charset="-122"/>
              </a:rPr>
              <a:t>消费者的最优选择：图形分析</a:t>
            </a:r>
            <a:r>
              <a:rPr lang="en-US" altLang="zh-CN" dirty="0">
                <a:latin typeface="Source Sans Pro" panose="020B0503030403020204" pitchFamily="34" charset="0"/>
                <a:ea typeface="思源黑体" panose="020B0400000000000000" pitchFamily="34" charset="-122"/>
              </a:rPr>
              <a:t> Graphic analysis</a:t>
            </a:r>
            <a:endParaRPr lang="zh-CN" altLang="en-US" dirty="0">
              <a:latin typeface="Source Sans Pro" panose="020B0503030403020204" pitchFamily="34" charset="0"/>
              <a:ea typeface="思源黑体" panose="020B0400000000000000" pitchFamily="34" charset="-122"/>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69B6AD9-DD8B-4400-ACFB-5533BD5D2E92}"/>
                  </a:ext>
                </a:extLst>
              </p:cNvPr>
              <p:cNvSpPr>
                <a:spLocks noGrp="1"/>
              </p:cNvSpPr>
              <p:nvPr>
                <p:ph idx="1"/>
              </p:nvPr>
            </p:nvSpPr>
            <p:spPr>
              <a:xfrm>
                <a:off x="614980" y="1444532"/>
                <a:ext cx="11094156" cy="4351338"/>
              </a:xfrm>
            </p:spPr>
            <p:txBody>
              <a:bodyPr>
                <a:noAutofit/>
              </a:bodyPr>
              <a:lstStyle/>
              <a:p>
                <a:pPr marL="0" indent="0">
                  <a:lnSpc>
                    <a:spcPct val="114000"/>
                  </a:lnSpc>
                  <a:buNone/>
                </a:pPr>
                <a:r>
                  <a:rPr lang="en-US" altLang="zh-CN" dirty="0">
                    <a:ea typeface="思源黑体" panose="020B0400000000000000" pitchFamily="34" charset="-122"/>
                  </a:rPr>
                  <a:t>2.     </a:t>
                </a:r>
                <a14:m>
                  <m:oMath xmlns:m="http://schemas.openxmlformats.org/officeDocument/2006/math">
                    <m:sSub>
                      <m:sSubPr>
                        <m:ctrlPr>
                          <a:rPr lang="en-US" altLang="zh-CN" b="1" i="1">
                            <a:latin typeface="Cambria Math" panose="02040503050406030204" pitchFamily="18" charset="0"/>
                            <a:ea typeface="思源黑体" panose="020B0400000000000000" pitchFamily="34" charset="-122"/>
                          </a:rPr>
                        </m:ctrlPr>
                      </m:sSubPr>
                      <m:e>
                        <m:r>
                          <a:rPr lang="en-US" altLang="zh-CN" b="1" i="1">
                            <a:latin typeface="Cambria Math" panose="02040503050406030204" pitchFamily="18" charset="0"/>
                            <a:ea typeface="思源黑体" panose="020B0400000000000000" pitchFamily="34" charset="-122"/>
                          </a:rPr>
                          <m:t>𝒙</m:t>
                        </m:r>
                      </m:e>
                      <m:sub>
                        <m:r>
                          <a:rPr lang="en-US" altLang="zh-CN" b="1" i="1">
                            <a:latin typeface="Cambria Math" panose="02040503050406030204" pitchFamily="18" charset="0"/>
                            <a:ea typeface="思源黑体" panose="020B0400000000000000" pitchFamily="34" charset="-122"/>
                          </a:rPr>
                          <m:t>𝟏</m:t>
                        </m:r>
                      </m:sub>
                    </m:sSub>
                    <m:r>
                      <a:rPr lang="en-US" altLang="zh-CN" b="1" i="1">
                        <a:latin typeface="Cambria Math" panose="02040503050406030204" pitchFamily="18" charset="0"/>
                        <a:ea typeface="思源黑体" panose="020B0400000000000000" pitchFamily="34" charset="-122"/>
                      </a:rPr>
                      <m:t>,</m:t>
                    </m:r>
                    <m:sSub>
                      <m:sSubPr>
                        <m:ctrlPr>
                          <a:rPr lang="en-US" altLang="zh-CN" b="1" i="1">
                            <a:latin typeface="Cambria Math" panose="02040503050406030204" pitchFamily="18" charset="0"/>
                            <a:ea typeface="思源黑体" panose="020B0400000000000000" pitchFamily="34" charset="-122"/>
                          </a:rPr>
                        </m:ctrlPr>
                      </m:sSubPr>
                      <m:e>
                        <m:r>
                          <a:rPr lang="en-US" altLang="zh-CN" b="1" i="1">
                            <a:latin typeface="Cambria Math" panose="02040503050406030204" pitchFamily="18" charset="0"/>
                            <a:ea typeface="思源黑体" panose="020B0400000000000000" pitchFamily="34" charset="-122"/>
                          </a:rPr>
                          <m:t>𝒙</m:t>
                        </m:r>
                      </m:e>
                      <m:sub>
                        <m:r>
                          <a:rPr lang="en-US" altLang="zh-CN" b="1" i="1">
                            <a:latin typeface="Cambria Math" panose="02040503050406030204" pitchFamily="18" charset="0"/>
                            <a:ea typeface="思源黑体" panose="020B0400000000000000" pitchFamily="34" charset="-122"/>
                          </a:rPr>
                          <m:t>𝟐</m:t>
                        </m:r>
                      </m:sub>
                    </m:sSub>
                  </m:oMath>
                </a14:m>
                <a:r>
                  <a:rPr lang="zh-CN" altLang="en-US" b="1" dirty="0">
                    <a:ea typeface="思源黑体" panose="020B0400000000000000" pitchFamily="34" charset="-122"/>
                  </a:rPr>
                  <a:t>是完全替代品</a:t>
                </a:r>
                <a:r>
                  <a:rPr lang="en-US" altLang="zh-CN" b="1" dirty="0">
                    <a:ea typeface="思源黑体" panose="020B0400000000000000" pitchFamily="34" charset="-122"/>
                  </a:rPr>
                  <a:t> perfectly substitutable</a:t>
                </a:r>
                <a:r>
                  <a:rPr lang="zh-CN" altLang="en-US" b="1" dirty="0">
                    <a:ea typeface="思源黑体" panose="020B0400000000000000" pitchFamily="34" charset="-122"/>
                  </a:rPr>
                  <a:t>：</a:t>
                </a:r>
                <a:r>
                  <a:rPr lang="zh-CN" altLang="en-US" dirty="0">
                    <a:ea typeface="思源黑体" panose="020B0400000000000000" pitchFamily="34" charset="-122"/>
                  </a:rPr>
                  <a:t>电子书和纸质书</a:t>
                </a:r>
              </a:p>
              <a:p>
                <a:pPr lvl="2">
                  <a:lnSpc>
                    <a:spcPct val="114000"/>
                  </a:lnSpc>
                </a:pPr>
                <a14:m>
                  <m:oMath xmlns:m="http://schemas.openxmlformats.org/officeDocument/2006/math">
                    <m:r>
                      <a:rPr lang="en-US" altLang="zh-CN" i="1">
                        <a:latin typeface="Cambria Math" panose="02040503050406030204" pitchFamily="18" charset="0"/>
                        <a:ea typeface="思源黑体" panose="020B0400000000000000" pitchFamily="34" charset="-122"/>
                      </a:rPr>
                      <m:t>𝑢</m:t>
                    </m:r>
                    <m:d>
                      <m:dPr>
                        <m:ctrlPr>
                          <a:rPr lang="en-US" altLang="zh-CN" i="1">
                            <a:latin typeface="Cambria Math" panose="02040503050406030204" pitchFamily="18" charset="0"/>
                            <a:ea typeface="思源黑体" panose="020B0400000000000000" pitchFamily="34" charset="-122"/>
                          </a:rPr>
                        </m:ctrlPr>
                      </m:dPr>
                      <m:e>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𝑥</m:t>
                            </m:r>
                          </m:e>
                          <m:sub>
                            <m:r>
                              <a:rPr lang="en-US" altLang="zh-CN" i="1">
                                <a:latin typeface="Cambria Math" panose="02040503050406030204" pitchFamily="18" charset="0"/>
                                <a:ea typeface="思源黑体" panose="020B0400000000000000" pitchFamily="34" charset="-122"/>
                              </a:rPr>
                              <m:t>1</m:t>
                            </m:r>
                          </m:sub>
                        </m:sSub>
                        <m:r>
                          <a:rPr lang="en-US" altLang="zh-CN" i="1">
                            <a:latin typeface="Cambria Math" panose="02040503050406030204" pitchFamily="18" charset="0"/>
                            <a:ea typeface="思源黑体" panose="020B0400000000000000" pitchFamily="34" charset="-122"/>
                          </a:rPr>
                          <m:t>,</m:t>
                        </m:r>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𝑥</m:t>
                            </m:r>
                          </m:e>
                          <m:sub>
                            <m:r>
                              <a:rPr lang="en-US" altLang="zh-CN" i="1">
                                <a:latin typeface="Cambria Math" panose="02040503050406030204" pitchFamily="18" charset="0"/>
                                <a:ea typeface="思源黑体" panose="020B0400000000000000" pitchFamily="34" charset="-122"/>
                              </a:rPr>
                              <m:t>2</m:t>
                            </m:r>
                          </m:sub>
                        </m:sSub>
                      </m:e>
                    </m:d>
                    <m:r>
                      <a:rPr lang="en-US" altLang="zh-CN" i="1">
                        <a:latin typeface="Cambria Math" panose="02040503050406030204" pitchFamily="18" charset="0"/>
                        <a:ea typeface="思源黑体" panose="020B0400000000000000" pitchFamily="34" charset="-122"/>
                      </a:rPr>
                      <m:t>=</m:t>
                    </m:r>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𝑥</m:t>
                        </m:r>
                      </m:e>
                      <m:sub>
                        <m:r>
                          <a:rPr lang="en-US" altLang="zh-CN" i="1">
                            <a:latin typeface="Cambria Math" panose="02040503050406030204" pitchFamily="18" charset="0"/>
                            <a:ea typeface="思源黑体" panose="020B0400000000000000" pitchFamily="34" charset="-122"/>
                          </a:rPr>
                          <m:t>1</m:t>
                        </m:r>
                      </m:sub>
                    </m:sSub>
                    <m:r>
                      <a:rPr lang="en-US" altLang="zh-CN" i="1">
                        <a:latin typeface="Cambria Math" panose="02040503050406030204" pitchFamily="18" charset="0"/>
                        <a:ea typeface="思源黑体" panose="020B0400000000000000" pitchFamily="34" charset="-122"/>
                      </a:rPr>
                      <m:t>+</m:t>
                    </m:r>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𝑥</m:t>
                        </m:r>
                      </m:e>
                      <m:sub>
                        <m:r>
                          <a:rPr lang="en-US" altLang="zh-CN" i="1">
                            <a:latin typeface="Cambria Math" panose="02040503050406030204" pitchFamily="18" charset="0"/>
                            <a:ea typeface="思源黑体" panose="020B0400000000000000" pitchFamily="34" charset="-122"/>
                          </a:rPr>
                          <m:t>2</m:t>
                        </m:r>
                      </m:sub>
                    </m:sSub>
                    <m:r>
                      <a:rPr lang="en-US" altLang="zh-CN" i="1">
                        <a:latin typeface="Cambria Math" panose="02040503050406030204" pitchFamily="18" charset="0"/>
                        <a:ea typeface="思源黑体" panose="020B0400000000000000" pitchFamily="34" charset="-122"/>
                      </a:rPr>
                      <m:t>;</m:t>
                    </m:r>
                  </m:oMath>
                </a14:m>
                <a:endParaRPr lang="en-US" altLang="zh-CN" dirty="0">
                  <a:ea typeface="思源黑体" panose="020B0400000000000000" pitchFamily="34" charset="-122"/>
                </a:endParaRPr>
              </a:p>
              <a:p>
                <a:pPr lvl="2">
                  <a:lnSpc>
                    <a:spcPct val="114000"/>
                  </a:lnSpc>
                </a:pPr>
                <a:r>
                  <a:rPr lang="zh-CN" altLang="en-US" dirty="0">
                    <a:ea typeface="思源黑体" panose="020B0400000000000000" pitchFamily="34" charset="-122"/>
                  </a:rPr>
                  <a:t>如果</a:t>
                </a:r>
                <a:r>
                  <a:rPr lang="en-US" altLang="zh-CN" dirty="0">
                    <a:ea typeface="思源黑体" panose="020B0400000000000000" pitchFamily="34" charset="-122"/>
                  </a:rPr>
                  <a:t> </a:t>
                </a:r>
                <a14:m>
                  <m:oMath xmlns:m="http://schemas.openxmlformats.org/officeDocument/2006/math">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𝑝</m:t>
                        </m:r>
                      </m:e>
                      <m:sub>
                        <m:r>
                          <a:rPr lang="en-US" altLang="zh-CN" i="1">
                            <a:latin typeface="Cambria Math" panose="02040503050406030204" pitchFamily="18" charset="0"/>
                            <a:ea typeface="思源黑体" panose="020B0400000000000000" pitchFamily="34" charset="-122"/>
                          </a:rPr>
                          <m:t>1</m:t>
                        </m:r>
                      </m:sub>
                    </m:sSub>
                    <m:r>
                      <a:rPr lang="en-US" altLang="zh-CN" b="0" i="1" smtClean="0">
                        <a:latin typeface="Cambria Math" panose="02040503050406030204" pitchFamily="18" charset="0"/>
                        <a:ea typeface="思源黑体" panose="020B0400000000000000" pitchFamily="34" charset="-122"/>
                      </a:rPr>
                      <m:t>&lt;</m:t>
                    </m:r>
                    <m:r>
                      <a:rPr lang="en-US" altLang="zh-CN" i="1" smtClean="0">
                        <a:latin typeface="Cambria Math" panose="02040503050406030204" pitchFamily="18" charset="0"/>
                        <a:ea typeface="思源黑体" panose="020B0400000000000000" pitchFamily="34" charset="-122"/>
                      </a:rPr>
                      <m:t>  </m:t>
                    </m:r>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𝑝</m:t>
                        </m:r>
                      </m:e>
                      <m:sub>
                        <m:r>
                          <a:rPr lang="en-US" altLang="zh-CN" i="1">
                            <a:latin typeface="Cambria Math" panose="02040503050406030204" pitchFamily="18" charset="0"/>
                            <a:ea typeface="思源黑体" panose="020B0400000000000000" pitchFamily="34" charset="-122"/>
                          </a:rPr>
                          <m:t>2</m:t>
                        </m:r>
                      </m:sub>
                    </m:sSub>
                  </m:oMath>
                </a14:m>
                <a:r>
                  <a:rPr lang="zh-CN" altLang="en-US" dirty="0">
                    <a:ea typeface="思源黑体" panose="020B0400000000000000" pitchFamily="34" charset="-122"/>
                  </a:rPr>
                  <a:t>，消费者会把全部收入用于购买商品</a:t>
                </a:r>
                <a:r>
                  <a:rPr lang="en-US" altLang="zh-CN" dirty="0">
                    <a:ea typeface="思源黑体" panose="020B0400000000000000" pitchFamily="34" charset="-122"/>
                  </a:rPr>
                  <a:t>1</a:t>
                </a:r>
              </a:p>
              <a:p>
                <a:pPr lvl="2">
                  <a:lnSpc>
                    <a:spcPct val="114000"/>
                  </a:lnSpc>
                </a:pPr>
                <a:r>
                  <a:rPr lang="en-US" altLang="zh-CN" dirty="0">
                    <a:ea typeface="思源黑体" panose="020B0400000000000000" pitchFamily="34" charset="-122"/>
                  </a:rPr>
                  <a:t>MRS</a:t>
                </a:r>
                <a:r>
                  <a:rPr lang="zh-CN" altLang="en-US" dirty="0">
                    <a:ea typeface="思源黑体" panose="020B0400000000000000" pitchFamily="34" charset="-122"/>
                  </a:rPr>
                  <a:t>处处相等，最优选择肯定位于预算线的端点上</a:t>
                </a:r>
                <a:r>
                  <a:rPr lang="en-US" altLang="zh-CN" dirty="0">
                    <a:ea typeface="思源黑体" panose="020B0400000000000000" pitchFamily="34" charset="-122"/>
                  </a:rPr>
                  <a:t> </a:t>
                </a:r>
                <a:r>
                  <a:rPr lang="en-US" altLang="zh-CN" dirty="0">
                    <a:ea typeface="思源黑体" panose="020B0400000000000000" pitchFamily="34" charset="-122"/>
                    <a:sym typeface="Wingdings" pitchFamily="2" charset="2"/>
                  </a:rPr>
                  <a:t></a:t>
                </a:r>
                <a:r>
                  <a:rPr lang="zh-CN" altLang="en-US" dirty="0">
                    <a:ea typeface="思源黑体" panose="020B0400000000000000" pitchFamily="34" charset="-122"/>
                    <a:sym typeface="Wingdings" pitchFamily="2" charset="2"/>
                  </a:rPr>
                  <a:t> 角解</a:t>
                </a:r>
                <a:r>
                  <a:rPr lang="en-US" altLang="zh-CN" dirty="0">
                    <a:ea typeface="思源黑体" panose="020B0400000000000000" pitchFamily="34" charset="-122"/>
                    <a:sym typeface="Wingdings" pitchFamily="2" charset="2"/>
                  </a:rPr>
                  <a:t> corner solution</a:t>
                </a:r>
              </a:p>
              <a:p>
                <a:pPr lvl="2">
                  <a:lnSpc>
                    <a:spcPct val="114000"/>
                  </a:lnSpc>
                </a:pPr>
                <a:r>
                  <a:rPr lang="zh-CN" altLang="en-US" dirty="0">
                    <a:ea typeface="思源黑体" panose="020B0400000000000000" pitchFamily="34" charset="-122"/>
                    <a:sym typeface="Wingdings" pitchFamily="2" charset="2"/>
                  </a:rPr>
                  <a:t>取决于哪种商品价格更便宜</a:t>
                </a:r>
                <a:endParaRPr lang="en-US" altLang="zh-CN" dirty="0">
                  <a:ea typeface="思源黑体" panose="020B0400000000000000" pitchFamily="34" charset="-122"/>
                </a:endParaRPr>
              </a:p>
            </p:txBody>
          </p:sp>
        </mc:Choice>
        <mc:Fallback xmlns="">
          <p:sp>
            <p:nvSpPr>
              <p:cNvPr id="3" name="内容占位符 2">
                <a:extLst>
                  <a:ext uri="{FF2B5EF4-FFF2-40B4-BE49-F238E27FC236}">
                    <a16:creationId xmlns:a16="http://schemas.microsoft.com/office/drawing/2014/main" id="{369B6AD9-DD8B-4400-ACFB-5533BD5D2E92}"/>
                  </a:ext>
                </a:extLst>
              </p:cNvPr>
              <p:cNvSpPr>
                <a:spLocks noGrp="1" noRot="1" noChangeAspect="1" noMove="1" noResize="1" noEditPoints="1" noAdjustHandles="1" noChangeArrowheads="1" noChangeShapeType="1" noTextEdit="1"/>
              </p:cNvSpPr>
              <p:nvPr>
                <p:ph idx="1"/>
              </p:nvPr>
            </p:nvSpPr>
            <p:spPr>
              <a:xfrm>
                <a:off x="614980" y="1444532"/>
                <a:ext cx="11094156" cy="4351338"/>
              </a:xfrm>
              <a:blipFill>
                <a:blip r:embed="rId3"/>
                <a:stretch>
                  <a:fillRect l="-572"/>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2EE8BD02-E89F-9B4B-A0E8-23BDD53256B7}"/>
              </a:ext>
            </a:extLst>
          </p:cNvPr>
          <p:cNvPicPr>
            <a:picLocks noChangeAspect="1"/>
          </p:cNvPicPr>
          <p:nvPr/>
        </p:nvPicPr>
        <p:blipFill>
          <a:blip r:embed="rId4"/>
          <a:stretch>
            <a:fillRect/>
          </a:stretch>
        </p:blipFill>
        <p:spPr>
          <a:xfrm>
            <a:off x="3380141" y="3721894"/>
            <a:ext cx="5563834" cy="2990962"/>
          </a:xfrm>
          <a:prstGeom prst="rect">
            <a:avLst/>
          </a:prstGeom>
        </p:spPr>
      </p:pic>
    </p:spTree>
    <p:extLst>
      <p:ext uri="{BB962C8B-B14F-4D97-AF65-F5344CB8AC3E}">
        <p14:creationId xmlns:p14="http://schemas.microsoft.com/office/powerpoint/2010/main" val="3965381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022B1-2514-47A0-BFC9-4205F8D4E21C}"/>
              </a:ext>
            </a:extLst>
          </p:cNvPr>
          <p:cNvSpPr>
            <a:spLocks noGrp="1"/>
          </p:cNvSpPr>
          <p:nvPr>
            <p:ph type="title"/>
          </p:nvPr>
        </p:nvSpPr>
        <p:spPr/>
        <p:txBody>
          <a:bodyPr/>
          <a:lstStyle/>
          <a:p>
            <a:r>
              <a:rPr lang="zh-CN" altLang="en-US" dirty="0">
                <a:latin typeface="Source Sans Pro" panose="020B0503030403020204" pitchFamily="34" charset="0"/>
                <a:ea typeface="思源黑体" panose="020B0400000000000000" pitchFamily="34" charset="-122"/>
              </a:rPr>
              <a:t>效用最大化 </a:t>
            </a:r>
            <a:r>
              <a:rPr lang="en-US" altLang="zh-CN" dirty="0">
                <a:latin typeface="Source Sans Pro" panose="020B0503030403020204" pitchFamily="34" charset="0"/>
                <a:ea typeface="思源黑体" panose="020B0400000000000000" pitchFamily="34" charset="-122"/>
              </a:rPr>
              <a:t>Utility maximization</a:t>
            </a:r>
            <a:endParaRPr lang="zh-CN" altLang="en-US" dirty="0">
              <a:latin typeface="Source Sans Pro" panose="020B0503030403020204" pitchFamily="34" charset="0"/>
              <a:ea typeface="思源黑体" panose="020B0400000000000000" pitchFamily="34" charset="-122"/>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69B6AD9-DD8B-4400-ACFB-5533BD5D2E92}"/>
                  </a:ext>
                </a:extLst>
              </p:cNvPr>
              <p:cNvSpPr>
                <a:spLocks noGrp="1"/>
              </p:cNvSpPr>
              <p:nvPr>
                <p:ph idx="1"/>
              </p:nvPr>
            </p:nvSpPr>
            <p:spPr>
              <a:xfrm>
                <a:off x="107244" y="1550374"/>
                <a:ext cx="12084756" cy="4475672"/>
              </a:xfrm>
            </p:spPr>
            <p:txBody>
              <a:bodyPr>
                <a:noAutofit/>
              </a:bodyPr>
              <a:lstStyle/>
              <a:p>
                <a:pPr marL="457200" indent="-457200">
                  <a:lnSpc>
                    <a:spcPct val="114000"/>
                  </a:lnSpc>
                  <a:buAutoNum type="arabicPeriod"/>
                </a:pPr>
                <a:r>
                  <a:rPr lang="zh-CN" altLang="en-US" dirty="0">
                    <a:ea typeface="思源黑体" panose="020B0400000000000000" pitchFamily="34" charset="-122"/>
                  </a:rPr>
                  <a:t>消费者的最优选择</a:t>
                </a:r>
                <a14:m>
                  <m:oMath xmlns:m="http://schemas.openxmlformats.org/officeDocument/2006/math">
                    <m:r>
                      <a:rPr lang="en-US" altLang="zh-CN" i="1">
                        <a:latin typeface="Cambria Math" panose="02040503050406030204" pitchFamily="18" charset="0"/>
                        <a:ea typeface="思源黑体" panose="020B0400000000000000" pitchFamily="34" charset="-122"/>
                      </a:rPr>
                      <m:t>(</m:t>
                    </m:r>
                    <m:sSubSup>
                      <m:sSubSupPr>
                        <m:ctrlPr>
                          <a:rPr lang="en-US" altLang="zh-CN" i="1">
                            <a:latin typeface="Cambria Math" panose="02040503050406030204" pitchFamily="18" charset="0"/>
                            <a:ea typeface="思源黑体" panose="020B0400000000000000" pitchFamily="34" charset="-122"/>
                          </a:rPr>
                        </m:ctrlPr>
                      </m:sSubSupPr>
                      <m:e>
                        <m:r>
                          <a:rPr lang="en-US" altLang="zh-CN" i="1">
                            <a:latin typeface="Cambria Math" panose="02040503050406030204" pitchFamily="18" charset="0"/>
                            <a:ea typeface="思源黑体" panose="020B0400000000000000" pitchFamily="34" charset="-122"/>
                          </a:rPr>
                          <m:t>𝑥</m:t>
                        </m:r>
                      </m:e>
                      <m:sub>
                        <m:r>
                          <a:rPr lang="en-US" altLang="zh-CN" i="1">
                            <a:latin typeface="Cambria Math" panose="02040503050406030204" pitchFamily="18" charset="0"/>
                            <a:ea typeface="思源黑体" panose="020B0400000000000000" pitchFamily="34" charset="-122"/>
                          </a:rPr>
                          <m:t>1</m:t>
                        </m:r>
                      </m:sub>
                      <m:sup>
                        <m:r>
                          <a:rPr lang="en-US" altLang="zh-CN" i="1">
                            <a:latin typeface="Cambria Math" panose="02040503050406030204" pitchFamily="18" charset="0"/>
                            <a:ea typeface="思源黑体" panose="020B0400000000000000" pitchFamily="34" charset="-122"/>
                          </a:rPr>
                          <m:t>∗</m:t>
                        </m:r>
                      </m:sup>
                    </m:sSubSup>
                    <m:r>
                      <a:rPr lang="en-US" altLang="zh-CN" i="1">
                        <a:latin typeface="Cambria Math" panose="02040503050406030204" pitchFamily="18" charset="0"/>
                        <a:ea typeface="思源黑体" panose="020B0400000000000000" pitchFamily="34" charset="-122"/>
                      </a:rPr>
                      <m:t>,</m:t>
                    </m:r>
                    <m:sSubSup>
                      <m:sSubSupPr>
                        <m:ctrlPr>
                          <a:rPr lang="en-US" altLang="zh-CN" i="1">
                            <a:latin typeface="Cambria Math" panose="02040503050406030204" pitchFamily="18" charset="0"/>
                            <a:ea typeface="思源黑体" panose="020B0400000000000000" pitchFamily="34" charset="-122"/>
                          </a:rPr>
                        </m:ctrlPr>
                      </m:sSubSupPr>
                      <m:e>
                        <m:r>
                          <a:rPr lang="en-US" altLang="zh-CN" i="1">
                            <a:latin typeface="Cambria Math" panose="02040503050406030204" pitchFamily="18" charset="0"/>
                            <a:ea typeface="思源黑体" panose="020B0400000000000000" pitchFamily="34" charset="-122"/>
                          </a:rPr>
                          <m:t>𝑥</m:t>
                        </m:r>
                      </m:e>
                      <m:sub>
                        <m:r>
                          <a:rPr lang="en-US" altLang="zh-CN" i="1">
                            <a:latin typeface="Cambria Math" panose="02040503050406030204" pitchFamily="18" charset="0"/>
                            <a:ea typeface="思源黑体" panose="020B0400000000000000" pitchFamily="34" charset="-122"/>
                          </a:rPr>
                          <m:t>2</m:t>
                        </m:r>
                      </m:sub>
                      <m:sup>
                        <m:r>
                          <a:rPr lang="en-US" altLang="zh-CN" i="1">
                            <a:latin typeface="Cambria Math" panose="02040503050406030204" pitchFamily="18" charset="0"/>
                            <a:ea typeface="思源黑体" panose="020B0400000000000000" pitchFamily="34" charset="-122"/>
                          </a:rPr>
                          <m:t>∗</m:t>
                        </m:r>
                      </m:sup>
                    </m:sSubSup>
                    <m:r>
                      <a:rPr lang="en-US" altLang="zh-CN" i="1">
                        <a:latin typeface="Cambria Math" panose="02040503050406030204" pitchFamily="18" charset="0"/>
                        <a:ea typeface="思源黑体" panose="020B0400000000000000" pitchFamily="34" charset="-122"/>
                      </a:rPr>
                      <m:t>)</m:t>
                    </m:r>
                  </m:oMath>
                </a14:m>
                <a:r>
                  <a:rPr lang="zh-CN" altLang="en-US" dirty="0">
                    <a:ea typeface="思源黑体" panose="020B0400000000000000" pitchFamily="34" charset="-122"/>
                  </a:rPr>
                  <a:t>是如下问题的解：</a:t>
                </a:r>
                <a:endParaRPr lang="en-US" altLang="zh-CN" dirty="0">
                  <a:ea typeface="思源黑体" panose="020B0400000000000000" pitchFamily="34" charset="-122"/>
                </a:endParaRPr>
              </a:p>
              <a:p>
                <a:pPr marL="0" indent="0">
                  <a:lnSpc>
                    <a:spcPct val="114000"/>
                  </a:lnSpc>
                  <a:buNone/>
                </a:pPr>
                <a14:m>
                  <m:oMathPara xmlns:m="http://schemas.openxmlformats.org/officeDocument/2006/math">
                    <m:oMathParaPr>
                      <m:jc m:val="centerGroup"/>
                    </m:oMathParaPr>
                    <m:oMath xmlns:m="http://schemas.openxmlformats.org/officeDocument/2006/math">
                      <m:r>
                        <m:rPr>
                          <m:sty m:val="p"/>
                        </m:rPr>
                        <a:rPr lang="en-US" altLang="zh-CN" i="1" dirty="0">
                          <a:latin typeface="Cambria Math" panose="02040503050406030204" pitchFamily="18" charset="0"/>
                          <a:ea typeface="思源黑体" panose="020B0400000000000000" pitchFamily="34" charset="-122"/>
                        </a:rPr>
                        <m:t>max</m:t>
                      </m:r>
                      <m:r>
                        <a:rPr lang="en-US" altLang="zh-CN" b="0" i="1" dirty="0" smtClean="0">
                          <a:latin typeface="Cambria Math" panose="02040503050406030204" pitchFamily="18" charset="0"/>
                          <a:ea typeface="思源黑体" panose="020B0400000000000000" pitchFamily="34" charset="-122"/>
                        </a:rPr>
                        <m:t> </m:t>
                      </m:r>
                      <m:r>
                        <a:rPr lang="en-US" altLang="zh-CN" b="0" i="1" dirty="0" smtClean="0">
                          <a:latin typeface="Cambria Math" panose="02040503050406030204" pitchFamily="18" charset="0"/>
                          <a:ea typeface="思源黑体" panose="020B0400000000000000" pitchFamily="34" charset="-122"/>
                        </a:rPr>
                        <m:t>𝑢</m:t>
                      </m:r>
                      <m:d>
                        <m:dPr>
                          <m:ctrlPr>
                            <a:rPr lang="en-US" altLang="zh-CN" b="0" i="1" dirty="0" smtClean="0">
                              <a:latin typeface="Cambria Math" panose="02040503050406030204" pitchFamily="18" charset="0"/>
                              <a:ea typeface="思源黑体" panose="020B0400000000000000" pitchFamily="34" charset="-122"/>
                            </a:rPr>
                          </m:ctrlPr>
                        </m:dPr>
                        <m:e>
                          <m:sSub>
                            <m:sSubPr>
                              <m:ctrlPr>
                                <a:rPr lang="en-US" altLang="zh-CN" b="0" i="1" dirty="0" smtClean="0">
                                  <a:latin typeface="Cambria Math" panose="02040503050406030204" pitchFamily="18" charset="0"/>
                                  <a:ea typeface="思源黑体" panose="020B0400000000000000" pitchFamily="34" charset="-122"/>
                                </a:rPr>
                              </m:ctrlPr>
                            </m:sSubPr>
                            <m:e>
                              <m:r>
                                <a:rPr lang="en-US" altLang="zh-CN" b="0" i="1" dirty="0" smtClean="0">
                                  <a:latin typeface="Cambria Math" panose="02040503050406030204" pitchFamily="18" charset="0"/>
                                  <a:ea typeface="思源黑体" panose="020B0400000000000000" pitchFamily="34" charset="-122"/>
                                </a:rPr>
                                <m:t>𝑥</m:t>
                              </m:r>
                            </m:e>
                            <m:sub>
                              <m:r>
                                <a:rPr lang="en-US" altLang="zh-CN" b="0" i="1" dirty="0" smtClean="0">
                                  <a:latin typeface="Cambria Math" panose="02040503050406030204" pitchFamily="18" charset="0"/>
                                  <a:ea typeface="思源黑体" panose="020B0400000000000000" pitchFamily="34" charset="-122"/>
                                </a:rPr>
                                <m:t>1</m:t>
                              </m:r>
                            </m:sub>
                          </m:sSub>
                          <m:r>
                            <a:rPr lang="en-US" altLang="zh-CN" b="0" i="1" dirty="0" smtClean="0">
                              <a:latin typeface="Cambria Math" panose="02040503050406030204" pitchFamily="18" charset="0"/>
                              <a:ea typeface="思源黑体" panose="020B0400000000000000" pitchFamily="34" charset="-122"/>
                            </a:rPr>
                            <m:t>,</m:t>
                          </m:r>
                          <m:sSub>
                            <m:sSubPr>
                              <m:ctrlPr>
                                <a:rPr lang="en-US" altLang="zh-CN" b="0" i="1" dirty="0" smtClean="0">
                                  <a:latin typeface="Cambria Math" panose="02040503050406030204" pitchFamily="18" charset="0"/>
                                  <a:ea typeface="思源黑体" panose="020B0400000000000000" pitchFamily="34" charset="-122"/>
                                </a:rPr>
                              </m:ctrlPr>
                            </m:sSubPr>
                            <m:e>
                              <m:r>
                                <a:rPr lang="en-US" altLang="zh-CN" b="0" i="1" dirty="0" smtClean="0">
                                  <a:latin typeface="Cambria Math" panose="02040503050406030204" pitchFamily="18" charset="0"/>
                                  <a:ea typeface="思源黑体" panose="020B0400000000000000" pitchFamily="34" charset="-122"/>
                                </a:rPr>
                                <m:t>𝑥</m:t>
                              </m:r>
                            </m:e>
                            <m:sub>
                              <m:r>
                                <a:rPr lang="en-US" altLang="zh-CN" b="0" i="1" dirty="0" smtClean="0">
                                  <a:latin typeface="Cambria Math" panose="02040503050406030204" pitchFamily="18" charset="0"/>
                                  <a:ea typeface="思源黑体" panose="020B0400000000000000" pitchFamily="34" charset="-122"/>
                                </a:rPr>
                                <m:t>2</m:t>
                              </m:r>
                            </m:sub>
                          </m:sSub>
                        </m:e>
                      </m:d>
                      <m:r>
                        <a:rPr lang="en-US" altLang="zh-CN" b="0" i="1" dirty="0" smtClean="0">
                          <a:latin typeface="Cambria Math" panose="02040503050406030204" pitchFamily="18" charset="0"/>
                          <a:ea typeface="思源黑体" panose="020B0400000000000000" pitchFamily="34" charset="-122"/>
                        </a:rPr>
                        <m:t>     </m:t>
                      </m:r>
                      <m:r>
                        <a:rPr lang="en-US" altLang="zh-CN" b="0" i="1" dirty="0" smtClean="0">
                          <a:latin typeface="Cambria Math" panose="02040503050406030204" pitchFamily="18" charset="0"/>
                          <a:ea typeface="思源黑体" panose="020B0400000000000000" pitchFamily="34" charset="-122"/>
                        </a:rPr>
                        <m:t>𝑠</m:t>
                      </m:r>
                      <m:r>
                        <a:rPr lang="en-US" altLang="zh-CN" b="0" i="1" dirty="0" smtClean="0">
                          <a:latin typeface="Cambria Math" panose="02040503050406030204" pitchFamily="18" charset="0"/>
                          <a:ea typeface="思源黑体" panose="020B0400000000000000" pitchFamily="34" charset="-122"/>
                        </a:rPr>
                        <m:t>.</m:t>
                      </m:r>
                      <m:r>
                        <a:rPr lang="en-US" altLang="zh-CN" b="0" i="1" dirty="0" smtClean="0">
                          <a:latin typeface="Cambria Math" panose="02040503050406030204" pitchFamily="18" charset="0"/>
                          <a:ea typeface="思源黑体" panose="020B0400000000000000" pitchFamily="34" charset="-122"/>
                        </a:rPr>
                        <m:t>𝑡</m:t>
                      </m:r>
                      <m:r>
                        <a:rPr lang="en-US" altLang="zh-CN" b="0" i="1" dirty="0" smtClean="0">
                          <a:latin typeface="Cambria Math" panose="02040503050406030204" pitchFamily="18" charset="0"/>
                          <a:ea typeface="思源黑体" panose="020B0400000000000000" pitchFamily="34" charset="-122"/>
                        </a:rPr>
                        <m:t>.      </m:t>
                      </m:r>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𝑝</m:t>
                          </m:r>
                        </m:e>
                        <m:sub>
                          <m:r>
                            <a:rPr lang="en-US" altLang="zh-CN" i="1">
                              <a:latin typeface="Cambria Math" panose="02040503050406030204" pitchFamily="18" charset="0"/>
                              <a:ea typeface="思源黑体" panose="020B0400000000000000" pitchFamily="34" charset="-122"/>
                            </a:rPr>
                            <m:t>1</m:t>
                          </m:r>
                        </m:sub>
                      </m:sSub>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𝑥</m:t>
                          </m:r>
                        </m:e>
                        <m:sub>
                          <m:r>
                            <a:rPr lang="en-US" altLang="zh-CN" i="1">
                              <a:latin typeface="Cambria Math" panose="02040503050406030204" pitchFamily="18" charset="0"/>
                              <a:ea typeface="思源黑体" panose="020B0400000000000000" pitchFamily="34" charset="-122"/>
                            </a:rPr>
                            <m:t>1</m:t>
                          </m:r>
                        </m:sub>
                      </m:sSub>
                      <m:r>
                        <a:rPr lang="en-US" altLang="zh-CN" i="1">
                          <a:latin typeface="Cambria Math" panose="02040503050406030204" pitchFamily="18" charset="0"/>
                          <a:ea typeface="思源黑体" panose="020B0400000000000000" pitchFamily="34" charset="-122"/>
                        </a:rPr>
                        <m:t>+</m:t>
                      </m:r>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𝑝</m:t>
                          </m:r>
                        </m:e>
                        <m:sub>
                          <m:r>
                            <a:rPr lang="en-US" altLang="zh-CN" i="1">
                              <a:latin typeface="Cambria Math" panose="02040503050406030204" pitchFamily="18" charset="0"/>
                              <a:ea typeface="思源黑体" panose="020B0400000000000000" pitchFamily="34" charset="-122"/>
                            </a:rPr>
                            <m:t>2</m:t>
                          </m:r>
                        </m:sub>
                      </m:sSub>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𝑥</m:t>
                          </m:r>
                        </m:e>
                        <m:sub>
                          <m:r>
                            <a:rPr lang="en-US" altLang="zh-CN" i="1">
                              <a:latin typeface="Cambria Math" panose="02040503050406030204" pitchFamily="18" charset="0"/>
                              <a:ea typeface="思源黑体" panose="020B0400000000000000" pitchFamily="34" charset="-122"/>
                            </a:rPr>
                            <m:t>2</m:t>
                          </m:r>
                        </m:sub>
                      </m:sSub>
                      <m:r>
                        <a:rPr lang="en-US" altLang="zh-CN" i="1">
                          <a:latin typeface="Cambria Math" panose="02040503050406030204" pitchFamily="18" charset="0"/>
                          <a:ea typeface="思源黑体" panose="020B0400000000000000" pitchFamily="34" charset="-122"/>
                        </a:rPr>
                        <m:t>=</m:t>
                      </m:r>
                      <m:r>
                        <a:rPr lang="en-US" altLang="zh-CN" i="1">
                          <a:latin typeface="Cambria Math" panose="02040503050406030204" pitchFamily="18" charset="0"/>
                          <a:ea typeface="Cambria Math" panose="02040503050406030204" pitchFamily="18" charset="0"/>
                        </a:rPr>
                        <m:t>𝑀</m:t>
                      </m:r>
                    </m:oMath>
                  </m:oMathPara>
                </a14:m>
                <a:endParaRPr lang="en-US" altLang="zh-CN" dirty="0">
                  <a:ea typeface="Cambria Math" panose="02040503050406030204" pitchFamily="18" charset="0"/>
                </a:endParaRPr>
              </a:p>
              <a:p>
                <a:pPr marL="0" indent="0">
                  <a:lnSpc>
                    <a:spcPct val="114000"/>
                  </a:lnSpc>
                  <a:buNone/>
                </a:pPr>
                <a:endParaRPr lang="en-US" altLang="zh-CN" dirty="0">
                  <a:ea typeface="思源黑体" panose="020B0400000000000000" pitchFamily="34" charset="-122"/>
                </a:endParaRPr>
              </a:p>
              <a:p>
                <a:pPr marL="457200" indent="-457200">
                  <a:lnSpc>
                    <a:spcPct val="114000"/>
                  </a:lnSpc>
                  <a:buAutoNum type="arabicPeriod" startAt="2"/>
                </a:pPr>
                <a:r>
                  <a:rPr lang="zh-CN" altLang="en-US" dirty="0">
                    <a:ea typeface="思源黑体" panose="020B0400000000000000" pitchFamily="34" charset="-122"/>
                  </a:rPr>
                  <a:t>求解的三种方法：</a:t>
                </a:r>
                <a:endParaRPr lang="en-US" altLang="zh-CN" dirty="0">
                  <a:ea typeface="思源黑体" panose="020B0400000000000000" pitchFamily="34" charset="-122"/>
                </a:endParaRPr>
              </a:p>
              <a:p>
                <a:pPr lvl="2">
                  <a:lnSpc>
                    <a:spcPct val="114000"/>
                  </a:lnSpc>
                </a:pPr>
                <a:r>
                  <a:rPr lang="zh-CN" altLang="en-US" dirty="0">
                    <a:ea typeface="思源黑体" panose="020B0400000000000000" pitchFamily="34" charset="-122"/>
                  </a:rPr>
                  <a:t>直接求解法</a:t>
                </a:r>
                <a:r>
                  <a:rPr lang="en-US" altLang="zh-CN" dirty="0">
                    <a:ea typeface="思源黑体" panose="020B0400000000000000" pitchFamily="34" charset="-122"/>
                  </a:rPr>
                  <a:t> Brute force method </a:t>
                </a:r>
                <a:r>
                  <a:rPr lang="zh-CN" altLang="en-US" dirty="0">
                    <a:ea typeface="思源黑体" panose="020B0400000000000000" pitchFamily="34" charset="-122"/>
                  </a:rPr>
                  <a:t>：求解一个变量，带入目标函数后最大化（较繁琐）</a:t>
                </a:r>
                <a:endParaRPr lang="en-US" altLang="zh-CN" dirty="0">
                  <a:ea typeface="思源黑体" panose="020B0400000000000000" pitchFamily="34" charset="-122"/>
                </a:endParaRPr>
              </a:p>
              <a:p>
                <a:pPr lvl="2">
                  <a:lnSpc>
                    <a:spcPct val="114000"/>
                  </a:lnSpc>
                </a:pPr>
                <a:endParaRPr lang="en-US" altLang="zh-CN" dirty="0">
                  <a:ea typeface="思源黑体" panose="020B0400000000000000" pitchFamily="34" charset="-122"/>
                </a:endParaRPr>
              </a:p>
              <a:p>
                <a:pPr lvl="2">
                  <a:lnSpc>
                    <a:spcPct val="114000"/>
                  </a:lnSpc>
                </a:pPr>
                <a:r>
                  <a:rPr lang="zh-CN" altLang="en-US" b="1" dirty="0">
                    <a:ea typeface="思源黑体" panose="020B0400000000000000" pitchFamily="34" charset="-122"/>
                  </a:rPr>
                  <a:t>图形法 </a:t>
                </a:r>
                <a:r>
                  <a:rPr lang="en-US" altLang="zh-CN" b="1" dirty="0">
                    <a:ea typeface="思源黑体" panose="020B0400000000000000" pitchFamily="34" charset="-122"/>
                  </a:rPr>
                  <a:t>Use-the-graphs method</a:t>
                </a:r>
                <a:r>
                  <a:rPr lang="zh-CN" altLang="en-US" b="1" dirty="0">
                    <a:ea typeface="思源黑体" panose="020B0400000000000000" pitchFamily="34" charset="-122"/>
                  </a:rPr>
                  <a:t>：</a:t>
                </a:r>
                <a:r>
                  <a:rPr lang="zh-CN" altLang="en-US" dirty="0">
                    <a:ea typeface="思源黑体" panose="020B0400000000000000" pitchFamily="34" charset="-122"/>
                  </a:rPr>
                  <a:t>在消费者的最优选择上，无差异曲线和预算线相切（主要使用）</a:t>
                </a:r>
                <a:endParaRPr lang="en-US" altLang="zh-CN" dirty="0">
                  <a:ea typeface="思源黑体" panose="020B0400000000000000" pitchFamily="34" charset="-122"/>
                </a:endParaRPr>
              </a:p>
              <a:p>
                <a:pPr marL="914400" lvl="2" indent="0" algn="ctr">
                  <a:lnSpc>
                    <a:spcPct val="114000"/>
                  </a:lnSpc>
                  <a:buNone/>
                </a:pPr>
                <a14:m>
                  <m:oMath xmlns:m="http://schemas.openxmlformats.org/officeDocument/2006/math">
                    <m:r>
                      <a:rPr lang="en-US" altLang="zh-CN" b="0" i="1" smtClean="0">
                        <a:latin typeface="Cambria Math" panose="02040503050406030204" pitchFamily="18" charset="0"/>
                        <a:ea typeface="思源黑体" panose="020B0400000000000000" pitchFamily="34" charset="-122"/>
                      </a:rPr>
                      <m:t>𝑀𝑅𝑆</m:t>
                    </m:r>
                    <m:r>
                      <a:rPr lang="en-US" altLang="zh-CN" b="0" i="1" smtClean="0">
                        <a:latin typeface="Cambria Math" panose="02040503050406030204" pitchFamily="18" charset="0"/>
                        <a:ea typeface="思源黑体" panose="020B0400000000000000" pitchFamily="34" charset="-122"/>
                      </a:rPr>
                      <m:t>=</m:t>
                    </m:r>
                    <m:f>
                      <m:fPr>
                        <m:ctrlPr>
                          <a:rPr lang="en-US" altLang="zh-CN" b="0" i="1" smtClean="0">
                            <a:latin typeface="Cambria Math" panose="02040503050406030204" pitchFamily="18" charset="0"/>
                            <a:ea typeface="思源黑体" panose="020B0400000000000000" pitchFamily="34" charset="-122"/>
                          </a:rPr>
                        </m:ctrlPr>
                      </m:fPr>
                      <m:num>
                        <m:sSub>
                          <m:sSubPr>
                            <m:ctrlPr>
                              <a:rPr lang="en-US" altLang="zh-CN" b="0" i="1" smtClean="0">
                                <a:latin typeface="Cambria Math" panose="02040503050406030204" pitchFamily="18" charset="0"/>
                                <a:ea typeface="思源黑体" panose="020B0400000000000000" pitchFamily="34" charset="-122"/>
                              </a:rPr>
                            </m:ctrlPr>
                          </m:sSubPr>
                          <m:e>
                            <m:r>
                              <a:rPr lang="en-US" altLang="zh-CN" b="0" i="1" smtClean="0">
                                <a:latin typeface="Cambria Math" panose="02040503050406030204" pitchFamily="18" charset="0"/>
                                <a:ea typeface="思源黑体" panose="020B0400000000000000" pitchFamily="34" charset="-122"/>
                              </a:rPr>
                              <m:t>𝑝</m:t>
                            </m:r>
                          </m:e>
                          <m:sub>
                            <m:r>
                              <a:rPr lang="en-US" altLang="zh-CN" b="0" i="1" smtClean="0">
                                <a:latin typeface="Cambria Math" panose="02040503050406030204" pitchFamily="18" charset="0"/>
                                <a:ea typeface="思源黑体" panose="020B0400000000000000" pitchFamily="34" charset="-122"/>
                              </a:rPr>
                              <m:t>1</m:t>
                            </m:r>
                          </m:sub>
                        </m:sSub>
                      </m:num>
                      <m:den>
                        <m:sSub>
                          <m:sSubPr>
                            <m:ctrlPr>
                              <a:rPr lang="en-US" altLang="zh-CN" b="0" i="1" smtClean="0">
                                <a:latin typeface="Cambria Math" panose="02040503050406030204" pitchFamily="18" charset="0"/>
                                <a:ea typeface="思源黑体" panose="020B0400000000000000" pitchFamily="34" charset="-122"/>
                              </a:rPr>
                            </m:ctrlPr>
                          </m:sSubPr>
                          <m:e>
                            <m:r>
                              <a:rPr lang="en-US" altLang="zh-CN" b="0" i="1" smtClean="0">
                                <a:latin typeface="Cambria Math" panose="02040503050406030204" pitchFamily="18" charset="0"/>
                                <a:ea typeface="思源黑体" panose="020B0400000000000000" pitchFamily="34" charset="-122"/>
                              </a:rPr>
                              <m:t>𝑝</m:t>
                            </m:r>
                          </m:e>
                          <m:sub>
                            <m:r>
                              <a:rPr lang="en-US" altLang="zh-CN" b="0" i="1" smtClean="0">
                                <a:latin typeface="Cambria Math" panose="02040503050406030204" pitchFamily="18" charset="0"/>
                                <a:ea typeface="思源黑体" panose="020B0400000000000000" pitchFamily="34" charset="-122"/>
                              </a:rPr>
                              <m:t>2</m:t>
                            </m:r>
                          </m:sub>
                        </m:sSub>
                      </m:den>
                    </m:f>
                    <m:r>
                      <a:rPr lang="en-US" altLang="zh-CN" b="0" i="1" smtClean="0">
                        <a:latin typeface="Cambria Math" panose="02040503050406030204" pitchFamily="18" charset="0"/>
                        <a:ea typeface="思源黑体" panose="020B0400000000000000" pitchFamily="34" charset="-122"/>
                      </a:rPr>
                      <m:t>;</m:t>
                    </m:r>
                  </m:oMath>
                </a14:m>
                <a:r>
                  <a:rPr lang="en-US" altLang="zh-CN" dirty="0">
                    <a:ea typeface="思源黑体" panose="020B0400000000000000" pitchFamily="34" charset="-122"/>
                  </a:rPr>
                  <a:t> </a:t>
                </a:r>
                <a14:m>
                  <m:oMath xmlns:m="http://schemas.openxmlformats.org/officeDocument/2006/math">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𝑝</m:t>
                        </m:r>
                      </m:e>
                      <m:sub>
                        <m:r>
                          <a:rPr lang="en-US" altLang="zh-CN" i="1">
                            <a:latin typeface="Cambria Math" panose="02040503050406030204" pitchFamily="18" charset="0"/>
                            <a:ea typeface="思源黑体" panose="020B0400000000000000" pitchFamily="34" charset="-122"/>
                          </a:rPr>
                          <m:t>1</m:t>
                        </m:r>
                      </m:sub>
                    </m:sSub>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𝑥</m:t>
                        </m:r>
                      </m:e>
                      <m:sub>
                        <m:r>
                          <a:rPr lang="en-US" altLang="zh-CN" i="1">
                            <a:latin typeface="Cambria Math" panose="02040503050406030204" pitchFamily="18" charset="0"/>
                            <a:ea typeface="思源黑体" panose="020B0400000000000000" pitchFamily="34" charset="-122"/>
                          </a:rPr>
                          <m:t>1</m:t>
                        </m:r>
                      </m:sub>
                    </m:sSub>
                    <m:r>
                      <a:rPr lang="en-US" altLang="zh-CN" i="1">
                        <a:latin typeface="Cambria Math" panose="02040503050406030204" pitchFamily="18" charset="0"/>
                        <a:ea typeface="思源黑体" panose="020B0400000000000000" pitchFamily="34" charset="-122"/>
                      </a:rPr>
                      <m:t>+</m:t>
                    </m:r>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𝑝</m:t>
                        </m:r>
                      </m:e>
                      <m:sub>
                        <m:r>
                          <a:rPr lang="en-US" altLang="zh-CN" i="1">
                            <a:latin typeface="Cambria Math" panose="02040503050406030204" pitchFamily="18" charset="0"/>
                            <a:ea typeface="思源黑体" panose="020B0400000000000000" pitchFamily="34" charset="-122"/>
                          </a:rPr>
                          <m:t>2</m:t>
                        </m:r>
                      </m:sub>
                    </m:sSub>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𝑥</m:t>
                        </m:r>
                      </m:e>
                      <m:sub>
                        <m:r>
                          <a:rPr lang="en-US" altLang="zh-CN" i="1">
                            <a:latin typeface="Cambria Math" panose="02040503050406030204" pitchFamily="18" charset="0"/>
                            <a:ea typeface="思源黑体" panose="020B0400000000000000" pitchFamily="34" charset="-122"/>
                          </a:rPr>
                          <m:t>2</m:t>
                        </m:r>
                      </m:sub>
                    </m:sSub>
                    <m:r>
                      <a:rPr lang="en-US" altLang="zh-CN" i="1">
                        <a:latin typeface="Cambria Math" panose="02040503050406030204" pitchFamily="18" charset="0"/>
                        <a:ea typeface="思源黑体" panose="020B0400000000000000" pitchFamily="34" charset="-122"/>
                      </a:rPr>
                      <m:t>=</m:t>
                    </m:r>
                    <m:r>
                      <a:rPr lang="en-US" altLang="zh-CN" i="1">
                        <a:latin typeface="Cambria Math" panose="02040503050406030204" pitchFamily="18" charset="0"/>
                        <a:ea typeface="Cambria Math" panose="02040503050406030204" pitchFamily="18" charset="0"/>
                      </a:rPr>
                      <m:t>𝑀</m:t>
                    </m:r>
                  </m:oMath>
                </a14:m>
                <a:endParaRPr lang="en-US" altLang="zh-CN" dirty="0">
                  <a:ea typeface="思源黑体" panose="020B0400000000000000" pitchFamily="34" charset="-122"/>
                </a:endParaRPr>
              </a:p>
              <a:p>
                <a:pPr lvl="2">
                  <a:lnSpc>
                    <a:spcPct val="114000"/>
                  </a:lnSpc>
                </a:pPr>
                <a:r>
                  <a:rPr lang="zh-CN" altLang="en-US" b="1" dirty="0">
                    <a:ea typeface="思源黑体" panose="020B0400000000000000" pitchFamily="34" charset="-122"/>
                  </a:rPr>
                  <a:t>拉格朗日函数方法</a:t>
                </a:r>
                <a:r>
                  <a:rPr lang="en-US" altLang="zh-CN" b="1" dirty="0">
                    <a:ea typeface="思源黑体" panose="020B0400000000000000" pitchFamily="34" charset="-122"/>
                  </a:rPr>
                  <a:t> The Lagrange function method</a:t>
                </a:r>
                <a:r>
                  <a:rPr lang="zh-CN" altLang="en-US" b="1" dirty="0">
                    <a:ea typeface="思源黑体" panose="020B0400000000000000" pitchFamily="34" charset="-122"/>
                  </a:rPr>
                  <a:t>：</a:t>
                </a:r>
                <a:endParaRPr lang="en-US" altLang="zh-CN" b="1" dirty="0">
                  <a:ea typeface="思源黑体" panose="020B0400000000000000" pitchFamily="34" charset="-122"/>
                </a:endParaRPr>
              </a:p>
              <a:p>
                <a:pPr marL="914400" lvl="2" indent="0" algn="ctr">
                  <a:lnSpc>
                    <a:spcPct val="114000"/>
                  </a:lnSpc>
                  <a:buNone/>
                </a:pPr>
                <a14:m>
                  <m:oMath xmlns:m="http://schemas.openxmlformats.org/officeDocument/2006/math">
                    <m:r>
                      <a:rPr lang="en-US" altLang="zh-CN" b="0" i="1" smtClean="0">
                        <a:latin typeface="Cambria Math" panose="02040503050406030204" pitchFamily="18" charset="0"/>
                        <a:ea typeface="思源黑体" panose="020B0400000000000000" pitchFamily="34" charset="-122"/>
                      </a:rPr>
                      <m:t>𝐿</m:t>
                    </m:r>
                    <m:r>
                      <a:rPr lang="en-US" altLang="zh-CN" b="0" i="1" smtClean="0">
                        <a:latin typeface="Cambria Math" panose="02040503050406030204" pitchFamily="18" charset="0"/>
                        <a:ea typeface="思源黑体" panose="020B0400000000000000" pitchFamily="34" charset="-122"/>
                      </a:rPr>
                      <m:t>=</m:t>
                    </m:r>
                  </m:oMath>
                </a14:m>
                <a:r>
                  <a:rPr lang="en-US" altLang="zh-CN" dirty="0">
                    <a:ea typeface="思源黑体" panose="020B0400000000000000" pitchFamily="34" charset="-122"/>
                  </a:rPr>
                  <a:t> </a:t>
                </a:r>
                <a14:m>
                  <m:oMath xmlns:m="http://schemas.openxmlformats.org/officeDocument/2006/math">
                    <m:r>
                      <a:rPr lang="en-US" altLang="zh-CN" i="1" dirty="0">
                        <a:latin typeface="Cambria Math" panose="02040503050406030204" pitchFamily="18" charset="0"/>
                        <a:ea typeface="思源黑体" panose="020B0400000000000000" pitchFamily="34" charset="-122"/>
                      </a:rPr>
                      <m:t>𝑢</m:t>
                    </m:r>
                    <m:d>
                      <m:dPr>
                        <m:ctrlPr>
                          <a:rPr lang="en-US" altLang="zh-CN" i="1" dirty="0">
                            <a:latin typeface="Cambria Math" panose="02040503050406030204" pitchFamily="18" charset="0"/>
                            <a:ea typeface="思源黑体" panose="020B0400000000000000" pitchFamily="34" charset="-122"/>
                          </a:rPr>
                        </m:ctrlPr>
                      </m:dPr>
                      <m:e>
                        <m:sSub>
                          <m:sSubPr>
                            <m:ctrlPr>
                              <a:rPr lang="en-US" altLang="zh-CN" i="1" dirty="0">
                                <a:latin typeface="Cambria Math" panose="02040503050406030204" pitchFamily="18" charset="0"/>
                                <a:ea typeface="思源黑体" panose="020B0400000000000000" pitchFamily="34" charset="-122"/>
                              </a:rPr>
                            </m:ctrlPr>
                          </m:sSubPr>
                          <m:e>
                            <m:r>
                              <a:rPr lang="en-US" altLang="zh-CN" i="1" dirty="0">
                                <a:latin typeface="Cambria Math" panose="02040503050406030204" pitchFamily="18" charset="0"/>
                                <a:ea typeface="思源黑体" panose="020B0400000000000000" pitchFamily="34" charset="-122"/>
                              </a:rPr>
                              <m:t>𝑥</m:t>
                            </m:r>
                          </m:e>
                          <m:sub>
                            <m:r>
                              <a:rPr lang="en-US" altLang="zh-CN" i="1" dirty="0">
                                <a:latin typeface="Cambria Math" panose="02040503050406030204" pitchFamily="18" charset="0"/>
                                <a:ea typeface="思源黑体" panose="020B0400000000000000" pitchFamily="34" charset="-122"/>
                              </a:rPr>
                              <m:t>1</m:t>
                            </m:r>
                          </m:sub>
                        </m:sSub>
                        <m:r>
                          <a:rPr lang="en-US" altLang="zh-CN" i="1" dirty="0">
                            <a:latin typeface="Cambria Math" panose="02040503050406030204" pitchFamily="18" charset="0"/>
                            <a:ea typeface="思源黑体" panose="020B0400000000000000" pitchFamily="34" charset="-122"/>
                          </a:rPr>
                          <m:t>,</m:t>
                        </m:r>
                        <m:sSub>
                          <m:sSubPr>
                            <m:ctrlPr>
                              <a:rPr lang="en-US" altLang="zh-CN" i="1" dirty="0">
                                <a:latin typeface="Cambria Math" panose="02040503050406030204" pitchFamily="18" charset="0"/>
                                <a:ea typeface="思源黑体" panose="020B0400000000000000" pitchFamily="34" charset="-122"/>
                              </a:rPr>
                            </m:ctrlPr>
                          </m:sSubPr>
                          <m:e>
                            <m:r>
                              <a:rPr lang="en-US" altLang="zh-CN" i="1" dirty="0">
                                <a:latin typeface="Cambria Math" panose="02040503050406030204" pitchFamily="18" charset="0"/>
                                <a:ea typeface="思源黑体" panose="020B0400000000000000" pitchFamily="34" charset="-122"/>
                              </a:rPr>
                              <m:t>𝑥</m:t>
                            </m:r>
                          </m:e>
                          <m:sub>
                            <m:r>
                              <a:rPr lang="en-US" altLang="zh-CN" i="1" dirty="0">
                                <a:latin typeface="Cambria Math" panose="02040503050406030204" pitchFamily="18" charset="0"/>
                                <a:ea typeface="思源黑体" panose="020B0400000000000000" pitchFamily="34" charset="-122"/>
                              </a:rPr>
                              <m:t>2</m:t>
                            </m:r>
                          </m:sub>
                        </m:sSub>
                      </m:e>
                    </m:d>
                    <m:r>
                      <a:rPr lang="en-US" altLang="zh-CN" b="0" i="1" dirty="0" smtClean="0">
                        <a:latin typeface="Cambria Math" panose="02040503050406030204" pitchFamily="18" charset="0"/>
                        <a:ea typeface="思源黑体" panose="020B0400000000000000" pitchFamily="34" charset="-122"/>
                      </a:rPr>
                      <m:t>+</m:t>
                    </m:r>
                    <m:r>
                      <a:rPr lang="en-US" altLang="zh-CN" b="0" i="1" dirty="0" smtClean="0">
                        <a:latin typeface="Cambria Math" panose="02040503050406030204" pitchFamily="18" charset="0"/>
                        <a:ea typeface="Cambria Math" panose="02040503050406030204" pitchFamily="18" charset="0"/>
                      </a:rPr>
                      <m:t>𝜆</m:t>
                    </m:r>
                    <m:d>
                      <m:dPr>
                        <m:begChr m:val="["/>
                        <m:endChr m:val="]"/>
                        <m:ctrlPr>
                          <a:rPr lang="en-US" altLang="zh-CN" b="0" i="1" dirty="0" smtClean="0">
                            <a:latin typeface="Cambria Math" panose="02040503050406030204" pitchFamily="18" charset="0"/>
                            <a:ea typeface="Cambria Math" panose="02040503050406030204" pitchFamily="18" charset="0"/>
                          </a:rPr>
                        </m:ctrlPr>
                      </m:dPr>
                      <m:e>
                        <m:r>
                          <a:rPr lang="en-US" altLang="zh-CN" b="0" i="1" dirty="0" smtClean="0">
                            <a:latin typeface="Cambria Math" panose="02040503050406030204" pitchFamily="18" charset="0"/>
                            <a:ea typeface="Cambria Math" panose="02040503050406030204" pitchFamily="18" charset="0"/>
                          </a:rPr>
                          <m:t>𝑀</m:t>
                        </m:r>
                        <m:r>
                          <a:rPr lang="en-US" altLang="zh-CN" b="0" i="1" dirty="0" smtClean="0">
                            <a:latin typeface="Cambria Math" panose="02040503050406030204" pitchFamily="18" charset="0"/>
                            <a:ea typeface="Cambria Math" panose="02040503050406030204" pitchFamily="18" charset="0"/>
                          </a:rPr>
                          <m:t>−(</m:t>
                        </m:r>
                        <m:r>
                          <m:rPr>
                            <m:nor/>
                          </m:rPr>
                          <a:rPr lang="en-US" altLang="zh-CN" dirty="0">
                            <a:ea typeface="思源黑体" panose="020B0400000000000000" pitchFamily="34" charset="-122"/>
                          </a:rPr>
                          <m:t> </m:t>
                        </m:r>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𝑝</m:t>
                            </m:r>
                          </m:e>
                          <m:sub>
                            <m:r>
                              <a:rPr lang="en-US" altLang="zh-CN" i="1">
                                <a:latin typeface="Cambria Math" panose="02040503050406030204" pitchFamily="18" charset="0"/>
                                <a:ea typeface="思源黑体" panose="020B0400000000000000" pitchFamily="34" charset="-122"/>
                              </a:rPr>
                              <m:t>1</m:t>
                            </m:r>
                          </m:sub>
                        </m:sSub>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𝑥</m:t>
                            </m:r>
                          </m:e>
                          <m:sub>
                            <m:r>
                              <a:rPr lang="en-US" altLang="zh-CN" i="1">
                                <a:latin typeface="Cambria Math" panose="02040503050406030204" pitchFamily="18" charset="0"/>
                                <a:ea typeface="思源黑体" panose="020B0400000000000000" pitchFamily="34" charset="-122"/>
                              </a:rPr>
                              <m:t>1</m:t>
                            </m:r>
                          </m:sub>
                        </m:sSub>
                        <m:r>
                          <a:rPr lang="en-US" altLang="zh-CN" i="1">
                            <a:latin typeface="Cambria Math" panose="02040503050406030204" pitchFamily="18" charset="0"/>
                            <a:ea typeface="思源黑体" panose="020B0400000000000000" pitchFamily="34" charset="-122"/>
                          </a:rPr>
                          <m:t>+</m:t>
                        </m:r>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𝑝</m:t>
                            </m:r>
                          </m:e>
                          <m:sub>
                            <m:r>
                              <a:rPr lang="en-US" altLang="zh-CN" i="1">
                                <a:latin typeface="Cambria Math" panose="02040503050406030204" pitchFamily="18" charset="0"/>
                                <a:ea typeface="思源黑体" panose="020B0400000000000000" pitchFamily="34" charset="-122"/>
                              </a:rPr>
                              <m:t>2</m:t>
                            </m:r>
                          </m:sub>
                        </m:sSub>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𝑥</m:t>
                            </m:r>
                          </m:e>
                          <m:sub>
                            <m:r>
                              <a:rPr lang="en-US" altLang="zh-CN" i="1">
                                <a:latin typeface="Cambria Math" panose="02040503050406030204" pitchFamily="18" charset="0"/>
                                <a:ea typeface="思源黑体" panose="020B0400000000000000" pitchFamily="34" charset="-122"/>
                              </a:rPr>
                              <m:t>2</m:t>
                            </m:r>
                          </m:sub>
                        </m:sSub>
                        <m:r>
                          <a:rPr lang="en-US" altLang="zh-CN" b="0" i="1" smtClean="0">
                            <a:latin typeface="Cambria Math" panose="02040503050406030204" pitchFamily="18" charset="0"/>
                            <a:ea typeface="思源黑体" panose="020B0400000000000000" pitchFamily="34" charset="-122"/>
                          </a:rPr>
                          <m:t>)</m:t>
                        </m:r>
                      </m:e>
                    </m:d>
                  </m:oMath>
                </a14:m>
                <a:endParaRPr lang="en-US" altLang="zh-CN" dirty="0">
                  <a:ea typeface="思源黑体" panose="020B0400000000000000" pitchFamily="34" charset="-122"/>
                </a:endParaRPr>
              </a:p>
              <a:p>
                <a:pPr marL="457200" indent="-457200">
                  <a:lnSpc>
                    <a:spcPct val="114000"/>
                  </a:lnSpc>
                  <a:buAutoNum type="arabicPeriod" startAt="2"/>
                </a:pPr>
                <a:endParaRPr lang="en-US" altLang="zh-CN" dirty="0">
                  <a:ea typeface="思源黑体" panose="020B0400000000000000" pitchFamily="34" charset="-122"/>
                </a:endParaRPr>
              </a:p>
            </p:txBody>
          </p:sp>
        </mc:Choice>
        <mc:Fallback xmlns="">
          <p:sp>
            <p:nvSpPr>
              <p:cNvPr id="3" name="内容占位符 2">
                <a:extLst>
                  <a:ext uri="{FF2B5EF4-FFF2-40B4-BE49-F238E27FC236}">
                    <a16:creationId xmlns:a16="http://schemas.microsoft.com/office/drawing/2014/main" id="{369B6AD9-DD8B-4400-ACFB-5533BD5D2E92}"/>
                  </a:ext>
                </a:extLst>
              </p:cNvPr>
              <p:cNvSpPr>
                <a:spLocks noGrp="1" noRot="1" noChangeAspect="1" noMove="1" noResize="1" noEditPoints="1" noAdjustHandles="1" noChangeArrowheads="1" noChangeShapeType="1" noTextEdit="1"/>
              </p:cNvSpPr>
              <p:nvPr>
                <p:ph idx="1"/>
              </p:nvPr>
            </p:nvSpPr>
            <p:spPr>
              <a:xfrm>
                <a:off x="107244" y="1550374"/>
                <a:ext cx="12084756" cy="4475672"/>
              </a:xfrm>
              <a:blipFill>
                <a:blip r:embed="rId3"/>
                <a:stretch>
                  <a:fillRect l="-315" b="-65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67242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a:extLst>
              <a:ext uri="{FF2B5EF4-FFF2-40B4-BE49-F238E27FC236}">
                <a16:creationId xmlns:a16="http://schemas.microsoft.com/office/drawing/2014/main" id="{39E892CF-FC5A-4F22-95FB-88E0210D38E8}"/>
              </a:ext>
            </a:extLst>
          </p:cNvPr>
          <p:cNvSpPr txBox="1">
            <a:spLocks/>
          </p:cNvSpPr>
          <p:nvPr/>
        </p:nvSpPr>
        <p:spPr>
          <a:xfrm>
            <a:off x="352778" y="0"/>
            <a:ext cx="10515600" cy="1034667"/>
          </a:xfrm>
          <a:prstGeom prst="rect">
            <a:avLst/>
          </a:prstGeom>
        </p:spPr>
        <p:txBody>
          <a:bodyPr/>
          <a:lstStyle>
            <a:lvl1pPr algn="l" defTabSz="914400" rtl="0" eaLnBrk="1" latinLnBrk="0" hangingPunct="1">
              <a:lnSpc>
                <a:spcPct val="90000"/>
              </a:lnSpc>
              <a:spcBef>
                <a:spcPct val="0"/>
              </a:spcBef>
              <a:buNone/>
              <a:defRPr sz="4000" b="0" i="0" kern="1200">
                <a:solidFill>
                  <a:schemeClr val="tx1"/>
                </a:solidFill>
                <a:latin typeface="Source Sans Pro" panose="020B0503030403020204" pitchFamily="34" charset="0"/>
                <a:ea typeface="Microsoft YaHei" panose="020B0503020204020204" pitchFamily="34" charset="-122"/>
                <a:cs typeface="+mj-cs"/>
              </a:defRPr>
            </a:lvl1pPr>
          </a:lstStyle>
          <a:p>
            <a:pPr>
              <a:lnSpc>
                <a:spcPct val="200000"/>
              </a:lnSpc>
            </a:pPr>
            <a:r>
              <a:rPr kumimoji="1" lang="zh-CN" altLang="en-US" b="1" dirty="0">
                <a:latin typeface="思源黑体" panose="020B0400000000000000" pitchFamily="34" charset="-122"/>
                <a:ea typeface="思源黑体" panose="020B0400000000000000" pitchFamily="34" charset="-122"/>
              </a:rPr>
              <a:t>复习本节</a:t>
            </a:r>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7B5D8505-27AE-F04F-B4E1-12DEAADC52AB}"/>
                  </a:ext>
                </a:extLst>
              </p:cNvPr>
              <p:cNvSpPr txBox="1">
                <a:spLocks/>
              </p:cNvSpPr>
              <p:nvPr/>
            </p:nvSpPr>
            <p:spPr>
              <a:xfrm>
                <a:off x="722633" y="1519666"/>
                <a:ext cx="11094156" cy="513618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Source Sans Pro" panose="020B0503030403020204" pitchFamily="34" charset="0"/>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14000"/>
                  </a:lnSpc>
                  <a:buFont typeface="+mj-lt"/>
                  <a:buAutoNum type="arabicPeriod"/>
                </a:pPr>
                <a:r>
                  <a:rPr lang="zh-CN" altLang="en-US" dirty="0">
                    <a:ea typeface="思源黑体" panose="020B0400000000000000" pitchFamily="34" charset="-122"/>
                  </a:rPr>
                  <a:t>偏好关系的四个假设：完全性、传递性、单调性、凸性</a:t>
                </a:r>
                <a:endParaRPr lang="en-US" altLang="zh-CN" dirty="0">
                  <a:ea typeface="思源黑体" panose="020B0400000000000000" pitchFamily="34" charset="-122"/>
                </a:endParaRPr>
              </a:p>
              <a:p>
                <a:pPr marL="457200" indent="-457200">
                  <a:lnSpc>
                    <a:spcPct val="114000"/>
                  </a:lnSpc>
                  <a:buFont typeface="+mj-lt"/>
                  <a:buAutoNum type="arabicPeriod"/>
                </a:pPr>
                <a:r>
                  <a:rPr lang="zh-CN" altLang="en-US" dirty="0">
                    <a:ea typeface="思源黑体" panose="020B0400000000000000" pitchFamily="34" charset="-122"/>
                  </a:rPr>
                  <a:t>无差异曲线是由消费者认为同样好的消费束构成的集合</a:t>
                </a:r>
                <a:endParaRPr lang="en-US" altLang="zh-CN" dirty="0">
                  <a:ea typeface="思源黑体" panose="020B0400000000000000" pitchFamily="34" charset="-122"/>
                </a:endParaRPr>
              </a:p>
              <a:p>
                <a:pPr marL="457200" indent="-457200">
                  <a:lnSpc>
                    <a:spcPct val="114000"/>
                  </a:lnSpc>
                  <a:buFont typeface="+mj-lt"/>
                  <a:buAutoNum type="arabicPeriod"/>
                </a:pPr>
                <a:r>
                  <a:rPr lang="zh-CN" altLang="en-US" dirty="0">
                    <a:ea typeface="思源黑体" panose="020B0400000000000000" pitchFamily="34" charset="-122"/>
                  </a:rPr>
                  <a:t>效用函数表示数字和消费束之间的对应关系</a:t>
                </a:r>
                <a:endParaRPr lang="en-US" altLang="zh-CN" dirty="0">
                  <a:ea typeface="思源黑体" panose="020B0400000000000000" pitchFamily="34" charset="-122"/>
                </a:endParaRPr>
              </a:p>
              <a:p>
                <a:pPr marL="457200" indent="-457200">
                  <a:lnSpc>
                    <a:spcPct val="114000"/>
                  </a:lnSpc>
                  <a:buFont typeface="+mj-lt"/>
                  <a:buAutoNum type="arabicPeriod"/>
                </a:pPr>
                <a:r>
                  <a:rPr lang="zh-CN" altLang="en-US" dirty="0">
                    <a:ea typeface="思源黑体" panose="020B0400000000000000" pitchFamily="34" charset="-122"/>
                  </a:rPr>
                  <a:t>边际替代率衡量了消费者用一种商品交换另一种商品的意愿；使交换前后仍然保持在同一无差异曲线上的比值</a:t>
                </a:r>
                <a:endParaRPr lang="en-US" altLang="zh-CN" dirty="0">
                  <a:ea typeface="思源黑体" panose="020B0400000000000000" pitchFamily="34" charset="-122"/>
                </a:endParaRPr>
              </a:p>
              <a:p>
                <a:pPr marL="457200" indent="-457200">
                  <a:lnSpc>
                    <a:spcPct val="114000"/>
                  </a:lnSpc>
                  <a:buFont typeface="+mj-lt"/>
                  <a:buAutoNum type="arabicPeriod"/>
                </a:pPr>
                <a:endParaRPr lang="en-US" altLang="zh-CN" dirty="0">
                  <a:ea typeface="思源黑体" panose="020B0400000000000000" pitchFamily="34" charset="-122"/>
                </a:endParaRPr>
              </a:p>
              <a:p>
                <a:pPr marL="457200" indent="-457200">
                  <a:lnSpc>
                    <a:spcPct val="114000"/>
                  </a:lnSpc>
                  <a:buFont typeface="+mj-lt"/>
                  <a:buAutoNum type="arabicPeriod"/>
                </a:pPr>
                <a:r>
                  <a:rPr lang="zh-CN" altLang="en-US" dirty="0">
                    <a:ea typeface="思源黑体" panose="020B0400000000000000" pitchFamily="34" charset="-122"/>
                  </a:rPr>
                  <a:t>预算约束：</a:t>
                </a:r>
                <a:r>
                  <a:rPr lang="en-US" altLang="zh-CN" dirty="0">
                    <a:ea typeface="思源黑体" panose="020B0400000000000000" pitchFamily="34" charset="-122"/>
                  </a:rPr>
                  <a:t> </a:t>
                </a:r>
                <a14:m>
                  <m:oMath xmlns:m="http://schemas.openxmlformats.org/officeDocument/2006/math">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𝑥</m:t>
                        </m:r>
                      </m:e>
                      <m:sub>
                        <m:r>
                          <a:rPr lang="en-US" altLang="zh-CN" i="1">
                            <a:latin typeface="Cambria Math" panose="02040503050406030204" pitchFamily="18" charset="0"/>
                            <a:ea typeface="思源黑体" panose="020B0400000000000000" pitchFamily="34" charset="-122"/>
                          </a:rPr>
                          <m:t>2</m:t>
                        </m:r>
                      </m:sub>
                    </m:sSub>
                    <m:r>
                      <a:rPr lang="en-US" altLang="zh-CN" i="1">
                        <a:latin typeface="Cambria Math" panose="02040503050406030204" pitchFamily="18" charset="0"/>
                        <a:ea typeface="思源黑体" panose="020B0400000000000000" pitchFamily="34" charset="-122"/>
                      </a:rPr>
                      <m:t>=−</m:t>
                    </m:r>
                    <m:f>
                      <m:fPr>
                        <m:ctrlPr>
                          <a:rPr lang="en-US" altLang="zh-CN" i="1">
                            <a:latin typeface="Cambria Math" panose="02040503050406030204" pitchFamily="18" charset="0"/>
                            <a:ea typeface="思源黑体" panose="020B0400000000000000" pitchFamily="34" charset="-122"/>
                          </a:rPr>
                        </m:ctrlPr>
                      </m:fPr>
                      <m:num>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𝑝</m:t>
                            </m:r>
                          </m:e>
                          <m:sub>
                            <m:r>
                              <a:rPr lang="en-US" altLang="zh-CN" i="1">
                                <a:latin typeface="Cambria Math" panose="02040503050406030204" pitchFamily="18" charset="0"/>
                                <a:ea typeface="思源黑体" panose="020B0400000000000000" pitchFamily="34" charset="-122"/>
                              </a:rPr>
                              <m:t>1</m:t>
                            </m:r>
                          </m:sub>
                        </m:sSub>
                      </m:num>
                      <m:den>
                        <m:r>
                          <a:rPr lang="en-US" altLang="zh-CN" i="1">
                            <a:latin typeface="Cambria Math" panose="02040503050406030204" pitchFamily="18" charset="0"/>
                            <a:ea typeface="思源黑体" panose="020B0400000000000000" pitchFamily="34" charset="-122"/>
                          </a:rPr>
                          <m:t>𝑝</m:t>
                        </m:r>
                        <m:r>
                          <a:rPr lang="en-US" altLang="zh-CN" i="1">
                            <a:latin typeface="Cambria Math" panose="02040503050406030204" pitchFamily="18" charset="0"/>
                            <a:ea typeface="思源黑体" panose="020B0400000000000000" pitchFamily="34" charset="-122"/>
                          </a:rPr>
                          <m:t>2</m:t>
                        </m:r>
                      </m:den>
                    </m:f>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𝑥</m:t>
                        </m:r>
                      </m:e>
                      <m:sub>
                        <m:r>
                          <a:rPr lang="en-US" altLang="zh-CN" i="1">
                            <a:latin typeface="Cambria Math" panose="02040503050406030204" pitchFamily="18" charset="0"/>
                            <a:ea typeface="思源黑体" panose="020B0400000000000000" pitchFamily="34" charset="-122"/>
                          </a:rPr>
                          <m:t>1</m:t>
                        </m:r>
                      </m:sub>
                    </m:sSub>
                    <m:r>
                      <a:rPr lang="en-US" altLang="zh-CN" i="1">
                        <a:latin typeface="Cambria Math" panose="02040503050406030204" pitchFamily="18" charset="0"/>
                        <a:ea typeface="思源黑体" panose="020B0400000000000000" pitchFamily="34" charset="-122"/>
                      </a:rPr>
                      <m:t>+</m:t>
                    </m:r>
                    <m:f>
                      <m:fPr>
                        <m:ctrlPr>
                          <a:rPr lang="en-US" altLang="zh-CN" i="1">
                            <a:latin typeface="Cambria Math" panose="02040503050406030204" pitchFamily="18" charset="0"/>
                            <a:ea typeface="思源黑体" panose="020B0400000000000000" pitchFamily="34" charset="-122"/>
                          </a:rPr>
                        </m:ctrlPr>
                      </m:fPr>
                      <m:num>
                        <m:r>
                          <a:rPr lang="en-US" altLang="zh-CN" i="1">
                            <a:latin typeface="Cambria Math" panose="02040503050406030204" pitchFamily="18" charset="0"/>
                            <a:ea typeface="思源黑体" panose="020B0400000000000000" pitchFamily="34" charset="-122"/>
                          </a:rPr>
                          <m:t>𝑀</m:t>
                        </m:r>
                      </m:num>
                      <m:den>
                        <m:sSub>
                          <m:sSubPr>
                            <m:ctrlPr>
                              <a:rPr lang="en-US" altLang="zh-CN" i="1">
                                <a:latin typeface="Cambria Math" panose="02040503050406030204" pitchFamily="18" charset="0"/>
                                <a:ea typeface="思源黑体" panose="020B0400000000000000" pitchFamily="34" charset="-122"/>
                              </a:rPr>
                            </m:ctrlPr>
                          </m:sSubPr>
                          <m:e>
                            <m:r>
                              <a:rPr lang="en-US" altLang="zh-CN" i="1">
                                <a:latin typeface="Cambria Math" panose="02040503050406030204" pitchFamily="18" charset="0"/>
                                <a:ea typeface="思源黑体" panose="020B0400000000000000" pitchFamily="34" charset="-122"/>
                              </a:rPr>
                              <m:t>𝑝</m:t>
                            </m:r>
                          </m:e>
                          <m:sub>
                            <m:r>
                              <a:rPr lang="en-US" altLang="zh-CN" i="1">
                                <a:latin typeface="Cambria Math" panose="02040503050406030204" pitchFamily="18" charset="0"/>
                                <a:ea typeface="思源黑体" panose="020B0400000000000000" pitchFamily="34" charset="-122"/>
                              </a:rPr>
                              <m:t>2</m:t>
                            </m:r>
                          </m:sub>
                        </m:sSub>
                      </m:den>
                    </m:f>
                  </m:oMath>
                </a14:m>
                <a:endParaRPr lang="en-US" altLang="zh-CN" dirty="0">
                  <a:ea typeface="思源黑体" panose="020B0400000000000000" pitchFamily="34" charset="-122"/>
                </a:endParaRPr>
              </a:p>
              <a:p>
                <a:pPr marL="457200" indent="-457200">
                  <a:lnSpc>
                    <a:spcPct val="114000"/>
                  </a:lnSpc>
                  <a:buFont typeface="+mj-lt"/>
                  <a:buAutoNum type="arabicPeriod"/>
                </a:pPr>
                <a:r>
                  <a:rPr lang="zh-CN" altLang="en-US" dirty="0">
                    <a:ea typeface="思源黑体" panose="020B0400000000000000" pitchFamily="34" charset="-122"/>
                  </a:rPr>
                  <a:t>消费者的最优选择是预算线与无差异曲线的切点</a:t>
                </a:r>
                <a:endParaRPr lang="en-US" altLang="zh-CN" dirty="0">
                  <a:ea typeface="思源黑体" panose="020B0400000000000000" pitchFamily="34" charset="-122"/>
                </a:endParaRPr>
              </a:p>
              <a:p>
                <a:pPr marL="457200" indent="-457200">
                  <a:lnSpc>
                    <a:spcPct val="114000"/>
                  </a:lnSpc>
                  <a:buFont typeface="+mj-lt"/>
                  <a:buAutoNum type="arabicPeriod"/>
                </a:pPr>
                <a:r>
                  <a:rPr lang="zh-CN" altLang="en-US" dirty="0">
                    <a:ea typeface="思源黑体" panose="020B0400000000000000" pitchFamily="34" charset="-122"/>
                  </a:rPr>
                  <a:t>存在预算约束下最大化效用</a:t>
                </a:r>
                <a:endParaRPr lang="en-US" altLang="zh-CN" dirty="0">
                  <a:ea typeface="思源黑体" panose="020B0400000000000000" pitchFamily="34" charset="-122"/>
                </a:endParaRPr>
              </a:p>
              <a:p>
                <a:pPr marL="457200" indent="-457200">
                  <a:lnSpc>
                    <a:spcPct val="114000"/>
                  </a:lnSpc>
                  <a:buFont typeface="+mj-lt"/>
                  <a:buAutoNum type="arabicPeriod"/>
                </a:pPr>
                <a:endParaRPr lang="en-US" altLang="zh-CN" dirty="0">
                  <a:ea typeface="思源黑体" panose="020B0400000000000000" pitchFamily="34" charset="-122"/>
                </a:endParaRPr>
              </a:p>
            </p:txBody>
          </p:sp>
        </mc:Choice>
        <mc:Fallback xmlns="">
          <p:sp>
            <p:nvSpPr>
              <p:cNvPr id="6" name="内容占位符 2">
                <a:extLst>
                  <a:ext uri="{FF2B5EF4-FFF2-40B4-BE49-F238E27FC236}">
                    <a16:creationId xmlns:a16="http://schemas.microsoft.com/office/drawing/2014/main" id="{7B5D8505-27AE-F04F-B4E1-12DEAADC52AB}"/>
                  </a:ext>
                </a:extLst>
              </p:cNvPr>
              <p:cNvSpPr txBox="1">
                <a:spLocks noRot="1" noChangeAspect="1" noMove="1" noResize="1" noEditPoints="1" noAdjustHandles="1" noChangeArrowheads="1" noChangeShapeType="1" noTextEdit="1"/>
              </p:cNvSpPr>
              <p:nvPr/>
            </p:nvSpPr>
            <p:spPr>
              <a:xfrm>
                <a:off x="722633" y="1519666"/>
                <a:ext cx="11094156" cy="5136185"/>
              </a:xfrm>
              <a:prstGeom prst="rect">
                <a:avLst/>
              </a:prstGeom>
              <a:blipFill>
                <a:blip r:embed="rId3"/>
                <a:stretch>
                  <a:fillRect l="-458" t="-248" r="-2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7020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32C6F1-EC73-E840-A29A-3622FDEFE645}"/>
              </a:ext>
            </a:extLst>
          </p:cNvPr>
          <p:cNvSpPr>
            <a:spLocks noGrp="1"/>
          </p:cNvSpPr>
          <p:nvPr>
            <p:ph type="title"/>
          </p:nvPr>
        </p:nvSpPr>
        <p:spPr/>
        <p:txBody>
          <a:bodyPr/>
          <a:lstStyle/>
          <a:p>
            <a:r>
              <a:rPr kumimoji="1" lang="en-US" altLang="zh-CN" dirty="0"/>
              <a:t>END</a:t>
            </a:r>
            <a:r>
              <a:rPr kumimoji="1" lang="zh-CN" altLang="en-US" dirty="0"/>
              <a:t> </a:t>
            </a:r>
            <a:r>
              <a:rPr kumimoji="1" lang="en-US" altLang="zh-CN" dirty="0"/>
              <a:t>of LEC 1</a:t>
            </a:r>
            <a:endParaRPr kumimoji="1" lang="zh-CN" altLang="en-US" dirty="0"/>
          </a:p>
        </p:txBody>
      </p:sp>
      <p:sp>
        <p:nvSpPr>
          <p:cNvPr id="3" name="文本占位符 2">
            <a:extLst>
              <a:ext uri="{FF2B5EF4-FFF2-40B4-BE49-F238E27FC236}">
                <a16:creationId xmlns:a16="http://schemas.microsoft.com/office/drawing/2014/main" id="{0A5EC0BB-D1C5-1044-94C3-231143CC5A4A}"/>
              </a:ext>
            </a:extLst>
          </p:cNvPr>
          <p:cNvSpPr>
            <a:spLocks noGrp="1"/>
          </p:cNvSpPr>
          <p:nvPr>
            <p:ph type="body" idx="1"/>
          </p:nvPr>
        </p:nvSpPr>
        <p:spPr/>
        <p:txBody>
          <a:bodyPr/>
          <a:lstStyle/>
          <a:p>
            <a:r>
              <a:rPr kumimoji="1" lang="en-US" altLang="zh-CN" dirty="0">
                <a:ea typeface="思源黑体" panose="020B0400000000000000" pitchFamily="34" charset="-122"/>
              </a:rPr>
              <a:t>Next: </a:t>
            </a:r>
            <a:r>
              <a:rPr kumimoji="1" lang="zh-CN" altLang="en-US" dirty="0">
                <a:ea typeface="思源黑体" panose="020B0400000000000000" pitchFamily="34" charset="-122"/>
              </a:rPr>
              <a:t>需求函数</a:t>
            </a:r>
          </a:p>
        </p:txBody>
      </p:sp>
    </p:spTree>
    <p:extLst>
      <p:ext uri="{BB962C8B-B14F-4D97-AF65-F5344CB8AC3E}">
        <p14:creationId xmlns:p14="http://schemas.microsoft.com/office/powerpoint/2010/main" val="1569303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32C6F1-EC73-E840-A29A-3622FDEFE645}"/>
              </a:ext>
            </a:extLst>
          </p:cNvPr>
          <p:cNvSpPr>
            <a:spLocks noGrp="1"/>
          </p:cNvSpPr>
          <p:nvPr>
            <p:ph type="title"/>
          </p:nvPr>
        </p:nvSpPr>
        <p:spPr/>
        <p:txBody>
          <a:bodyPr/>
          <a:lstStyle/>
          <a:p>
            <a:r>
              <a:rPr kumimoji="1" lang="zh-CN" altLang="en-US" sz="4300" dirty="0">
                <a:ea typeface="思源黑体" panose="020B0400000000000000" pitchFamily="34" charset="-122"/>
              </a:rPr>
              <a:t>一</a:t>
            </a:r>
            <a:r>
              <a:rPr kumimoji="1" lang="en-US" altLang="zh-CN" sz="4300" dirty="0">
                <a:ea typeface="思源黑体" panose="020B0400000000000000" pitchFamily="34" charset="-122"/>
              </a:rPr>
              <a:t>.</a:t>
            </a:r>
            <a:r>
              <a:rPr kumimoji="1" lang="zh-CN" altLang="en-US" sz="4300" dirty="0">
                <a:ea typeface="思源黑体" panose="020B0400000000000000" pitchFamily="34" charset="-122"/>
              </a:rPr>
              <a:t> 偏好和效用</a:t>
            </a:r>
            <a:br>
              <a:rPr kumimoji="1" lang="en-US" altLang="zh-CN" dirty="0">
                <a:ea typeface="思源黑体" panose="020B0400000000000000" pitchFamily="34" charset="-122"/>
              </a:rPr>
            </a:br>
            <a:r>
              <a:rPr kumimoji="1" lang="en-US" altLang="zh-CN" sz="4000" dirty="0">
                <a:ea typeface="思源黑体" panose="020B0400000000000000" pitchFamily="34" charset="-122"/>
              </a:rPr>
              <a:t>Preference</a:t>
            </a:r>
            <a:r>
              <a:rPr kumimoji="1" lang="zh-CN" altLang="en-US" sz="4000" dirty="0">
                <a:ea typeface="思源黑体" panose="020B0400000000000000" pitchFamily="34" charset="-122"/>
              </a:rPr>
              <a:t> </a:t>
            </a:r>
            <a:r>
              <a:rPr kumimoji="1" lang="en-US" altLang="zh-CN" sz="4000" dirty="0">
                <a:ea typeface="思源黑体" panose="020B0400000000000000" pitchFamily="34" charset="-122"/>
              </a:rPr>
              <a:t>and</a:t>
            </a:r>
            <a:r>
              <a:rPr kumimoji="1" lang="zh-CN" altLang="en-US" sz="4000" dirty="0">
                <a:ea typeface="思源黑体" panose="020B0400000000000000" pitchFamily="34" charset="-122"/>
              </a:rPr>
              <a:t> </a:t>
            </a:r>
            <a:r>
              <a:rPr kumimoji="1" lang="en-US" altLang="zh-CN" sz="4000" dirty="0">
                <a:ea typeface="思源黑体" panose="020B0400000000000000" pitchFamily="34" charset="-122"/>
              </a:rPr>
              <a:t>Utility</a:t>
            </a:r>
            <a:endParaRPr kumimoji="1" lang="zh-CN" altLang="en-US" sz="4000" dirty="0">
              <a:ea typeface="思源黑体" panose="020B0400000000000000" pitchFamily="34" charset="-122"/>
            </a:endParaRPr>
          </a:p>
        </p:txBody>
      </p:sp>
      <p:sp>
        <p:nvSpPr>
          <p:cNvPr id="3" name="文本占位符 2">
            <a:extLst>
              <a:ext uri="{FF2B5EF4-FFF2-40B4-BE49-F238E27FC236}">
                <a16:creationId xmlns:a16="http://schemas.microsoft.com/office/drawing/2014/main" id="{0A5EC0BB-D1C5-1044-94C3-231143CC5A4A}"/>
              </a:ext>
            </a:extLst>
          </p:cNvPr>
          <p:cNvSpPr>
            <a:spLocks noGrp="1"/>
          </p:cNvSpPr>
          <p:nvPr>
            <p:ph type="body" idx="1"/>
          </p:nvPr>
        </p:nvSpPr>
        <p:spPr/>
        <p:txBody>
          <a:bodyPr/>
          <a:lstStyle/>
          <a:p>
            <a:r>
              <a:rPr kumimoji="1" lang="en-US" altLang="zh-CN" dirty="0" err="1">
                <a:ea typeface="思源黑体" panose="020B0400000000000000" pitchFamily="34" charset="-122"/>
              </a:rPr>
              <a:t>Lec</a:t>
            </a:r>
            <a:r>
              <a:rPr kumimoji="1" lang="en-US" altLang="zh-CN" dirty="0">
                <a:ea typeface="思源黑体" panose="020B0400000000000000" pitchFamily="34" charset="-122"/>
              </a:rPr>
              <a:t> 1: </a:t>
            </a:r>
            <a:r>
              <a:rPr kumimoji="1" lang="zh-CN" altLang="en-US" dirty="0">
                <a:ea typeface="思源黑体" panose="020B0400000000000000" pitchFamily="34" charset="-122"/>
              </a:rPr>
              <a:t>偏好和效用；预算约束和消费者的最优选择</a:t>
            </a:r>
          </a:p>
        </p:txBody>
      </p:sp>
    </p:spTree>
    <p:extLst>
      <p:ext uri="{BB962C8B-B14F-4D97-AF65-F5344CB8AC3E}">
        <p14:creationId xmlns:p14="http://schemas.microsoft.com/office/powerpoint/2010/main" val="4270273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022B1-2514-47A0-BFC9-4205F8D4E21C}"/>
              </a:ext>
            </a:extLst>
          </p:cNvPr>
          <p:cNvSpPr>
            <a:spLocks noGrp="1"/>
          </p:cNvSpPr>
          <p:nvPr>
            <p:ph type="title"/>
          </p:nvPr>
        </p:nvSpPr>
        <p:spPr/>
        <p:txBody>
          <a:bodyPr/>
          <a:lstStyle/>
          <a:p>
            <a:r>
              <a:rPr lang="zh-CN" altLang="en-US" dirty="0">
                <a:latin typeface="Source Sans Pro" panose="020B0503030403020204" pitchFamily="34" charset="0"/>
                <a:ea typeface="思源黑体" panose="020B0400000000000000" pitchFamily="34" charset="-122"/>
              </a:rPr>
              <a:t>导论</a:t>
            </a:r>
          </a:p>
        </p:txBody>
      </p:sp>
      <p:sp>
        <p:nvSpPr>
          <p:cNvPr id="3" name="内容占位符 2">
            <a:extLst>
              <a:ext uri="{FF2B5EF4-FFF2-40B4-BE49-F238E27FC236}">
                <a16:creationId xmlns:a16="http://schemas.microsoft.com/office/drawing/2014/main" id="{369B6AD9-DD8B-4400-ACFB-5533BD5D2E92}"/>
              </a:ext>
            </a:extLst>
          </p:cNvPr>
          <p:cNvSpPr>
            <a:spLocks noGrp="1"/>
          </p:cNvSpPr>
          <p:nvPr>
            <p:ph idx="1"/>
          </p:nvPr>
        </p:nvSpPr>
        <p:spPr>
          <a:xfrm>
            <a:off x="838200" y="1501682"/>
            <a:ext cx="11094156" cy="4351338"/>
          </a:xfrm>
        </p:spPr>
        <p:txBody>
          <a:bodyPr>
            <a:noAutofit/>
          </a:bodyPr>
          <a:lstStyle/>
          <a:p>
            <a:pPr marL="457200" indent="-457200">
              <a:lnSpc>
                <a:spcPct val="114000"/>
              </a:lnSpc>
              <a:buFont typeface="+mj-lt"/>
              <a:buAutoNum type="arabicPeriod"/>
            </a:pPr>
            <a:r>
              <a:rPr lang="zh-CN" altLang="en-US" b="1" dirty="0">
                <a:ea typeface="思源黑体" panose="020B0400000000000000" pitchFamily="34" charset="-122"/>
              </a:rPr>
              <a:t>消费束 </a:t>
            </a:r>
            <a:r>
              <a:rPr lang="en-US" altLang="zh-CN" b="1" dirty="0">
                <a:ea typeface="思源黑体" panose="020B0400000000000000" pitchFamily="34" charset="-122"/>
              </a:rPr>
              <a:t>Consumption</a:t>
            </a:r>
            <a:r>
              <a:rPr lang="zh-CN" altLang="en-US" b="1" dirty="0">
                <a:ea typeface="思源黑体" panose="020B0400000000000000" pitchFamily="34" charset="-122"/>
              </a:rPr>
              <a:t> </a:t>
            </a:r>
            <a:r>
              <a:rPr lang="en-US" altLang="zh-CN" b="1" dirty="0">
                <a:ea typeface="思源黑体" panose="020B0400000000000000" pitchFamily="34" charset="-122"/>
              </a:rPr>
              <a:t>bundle</a:t>
            </a:r>
            <a:r>
              <a:rPr lang="zh-CN" altLang="en-US" b="1" dirty="0">
                <a:ea typeface="思源黑体" panose="020B0400000000000000" pitchFamily="34" charset="-122"/>
              </a:rPr>
              <a:t>：</a:t>
            </a:r>
            <a:r>
              <a:rPr lang="zh-CN" altLang="en-US" dirty="0">
                <a:ea typeface="思源黑体" panose="020B0400000000000000" pitchFamily="34" charset="-122"/>
              </a:rPr>
              <a:t>各种商品（和服务）的一个数量组合 。</a:t>
            </a:r>
            <a:br>
              <a:rPr lang="en-US" altLang="zh-CN" dirty="0">
                <a:ea typeface="思源黑体" panose="020B0400000000000000" pitchFamily="34" charset="-122"/>
              </a:rPr>
            </a:br>
            <a:r>
              <a:rPr lang="en-US" altLang="zh-CN" dirty="0">
                <a:ea typeface="思源黑体" panose="020B0400000000000000" pitchFamily="34" charset="-122"/>
              </a:rPr>
              <a:t>A</a:t>
            </a:r>
            <a:r>
              <a:rPr lang="zh-CN" altLang="en-US" dirty="0">
                <a:ea typeface="思源黑体" panose="020B0400000000000000" pitchFamily="34" charset="-122"/>
              </a:rPr>
              <a:t> </a:t>
            </a:r>
            <a:r>
              <a:rPr lang="en-US" altLang="zh-CN" dirty="0">
                <a:ea typeface="思源黑体" panose="020B0400000000000000" pitchFamily="34" charset="-122"/>
              </a:rPr>
              <a:t>combination</a:t>
            </a:r>
            <a:r>
              <a:rPr lang="zh-CN" altLang="en-US" dirty="0">
                <a:ea typeface="思源黑体" panose="020B0400000000000000" pitchFamily="34" charset="-122"/>
              </a:rPr>
              <a:t> </a:t>
            </a:r>
            <a:r>
              <a:rPr lang="en-US" altLang="zh-CN" dirty="0">
                <a:ea typeface="思源黑体" panose="020B0400000000000000" pitchFamily="34" charset="-122"/>
              </a:rPr>
              <a:t>of</a:t>
            </a:r>
            <a:r>
              <a:rPr lang="zh-CN" altLang="en-US" dirty="0">
                <a:ea typeface="思源黑体" panose="020B0400000000000000" pitchFamily="34" charset="-122"/>
              </a:rPr>
              <a:t> </a:t>
            </a:r>
            <a:r>
              <a:rPr lang="en-US" altLang="zh-CN" dirty="0">
                <a:ea typeface="思源黑体" panose="020B0400000000000000" pitchFamily="34" charset="-122"/>
              </a:rPr>
              <a:t>quantities</a:t>
            </a:r>
            <a:r>
              <a:rPr lang="zh-CN" altLang="en-US" dirty="0">
                <a:ea typeface="思源黑体" panose="020B0400000000000000" pitchFamily="34" charset="-122"/>
              </a:rPr>
              <a:t> </a:t>
            </a:r>
            <a:r>
              <a:rPr lang="en-US" altLang="zh-CN" dirty="0">
                <a:ea typeface="思源黑体" panose="020B0400000000000000" pitchFamily="34" charset="-122"/>
              </a:rPr>
              <a:t>of</a:t>
            </a:r>
            <a:r>
              <a:rPr lang="zh-CN" altLang="en-US" dirty="0">
                <a:ea typeface="思源黑体" panose="020B0400000000000000" pitchFamily="34" charset="-122"/>
              </a:rPr>
              <a:t> </a:t>
            </a:r>
            <a:r>
              <a:rPr lang="en-US" altLang="zh-CN" dirty="0">
                <a:ea typeface="思源黑体" panose="020B0400000000000000" pitchFamily="34" charset="-122"/>
              </a:rPr>
              <a:t>the</a:t>
            </a:r>
            <a:r>
              <a:rPr lang="zh-CN" altLang="en-US" dirty="0">
                <a:ea typeface="思源黑体" panose="020B0400000000000000" pitchFamily="34" charset="-122"/>
              </a:rPr>
              <a:t> </a:t>
            </a:r>
            <a:r>
              <a:rPr lang="en-US" altLang="zh-CN" dirty="0">
                <a:ea typeface="思源黑体" panose="020B0400000000000000" pitchFamily="34" charset="-122"/>
              </a:rPr>
              <a:t>various</a:t>
            </a:r>
            <a:r>
              <a:rPr lang="zh-CN" altLang="en-US" dirty="0">
                <a:ea typeface="思源黑体" panose="020B0400000000000000" pitchFamily="34" charset="-122"/>
              </a:rPr>
              <a:t> </a:t>
            </a:r>
            <a:r>
              <a:rPr lang="en-US" altLang="zh-CN" dirty="0">
                <a:ea typeface="思源黑体" panose="020B0400000000000000" pitchFamily="34" charset="-122"/>
              </a:rPr>
              <a:t>goods</a:t>
            </a:r>
            <a:r>
              <a:rPr lang="zh-CN" altLang="en-US" dirty="0">
                <a:ea typeface="思源黑体" panose="020B0400000000000000" pitchFamily="34" charset="-122"/>
              </a:rPr>
              <a:t> </a:t>
            </a:r>
            <a:r>
              <a:rPr lang="en-US" altLang="zh-CN" dirty="0">
                <a:ea typeface="思源黑体" panose="020B0400000000000000" pitchFamily="34" charset="-122"/>
              </a:rPr>
              <a:t>(and</a:t>
            </a:r>
            <a:r>
              <a:rPr lang="zh-CN" altLang="en-US" dirty="0">
                <a:ea typeface="思源黑体" panose="020B0400000000000000" pitchFamily="34" charset="-122"/>
              </a:rPr>
              <a:t> </a:t>
            </a:r>
            <a:r>
              <a:rPr lang="en-US" altLang="zh-CN" dirty="0">
                <a:ea typeface="思源黑体" panose="020B0400000000000000" pitchFamily="34" charset="-122"/>
              </a:rPr>
              <a:t>services)</a:t>
            </a:r>
            <a:r>
              <a:rPr lang="zh-CN" altLang="en-US" dirty="0">
                <a:ea typeface="思源黑体" panose="020B0400000000000000" pitchFamily="34" charset="-122"/>
              </a:rPr>
              <a:t> </a:t>
            </a:r>
            <a:r>
              <a:rPr lang="en-US" altLang="zh-CN" dirty="0">
                <a:ea typeface="思源黑体" panose="020B0400000000000000" pitchFamily="34" charset="-122"/>
              </a:rPr>
              <a:t>that</a:t>
            </a:r>
            <a:r>
              <a:rPr lang="zh-CN" altLang="en-US" dirty="0">
                <a:ea typeface="思源黑体" panose="020B0400000000000000" pitchFamily="34" charset="-122"/>
              </a:rPr>
              <a:t> </a:t>
            </a:r>
            <a:r>
              <a:rPr lang="en-US" altLang="zh-CN" dirty="0">
                <a:ea typeface="思源黑体" panose="020B0400000000000000" pitchFamily="34" charset="-122"/>
              </a:rPr>
              <a:t>are</a:t>
            </a:r>
            <a:r>
              <a:rPr lang="zh-CN" altLang="en-US" dirty="0">
                <a:ea typeface="思源黑体" panose="020B0400000000000000" pitchFamily="34" charset="-122"/>
              </a:rPr>
              <a:t> </a:t>
            </a:r>
            <a:r>
              <a:rPr lang="en-US" altLang="zh-CN" dirty="0">
                <a:ea typeface="思源黑体" panose="020B0400000000000000" pitchFamily="34" charset="-122"/>
              </a:rPr>
              <a:t>available.</a:t>
            </a:r>
          </a:p>
          <a:p>
            <a:pPr marL="457200" indent="-457200">
              <a:lnSpc>
                <a:spcPct val="114000"/>
              </a:lnSpc>
              <a:buFont typeface="+mj-lt"/>
              <a:buAutoNum type="arabicPeriod"/>
            </a:pPr>
            <a:endParaRPr lang="en-US" altLang="zh-CN" dirty="0">
              <a:ea typeface="思源黑体" panose="020B0400000000000000" pitchFamily="34" charset="-122"/>
            </a:endParaRPr>
          </a:p>
          <a:p>
            <a:pPr marL="457200" indent="-457200">
              <a:lnSpc>
                <a:spcPct val="114000"/>
              </a:lnSpc>
              <a:buFont typeface="+mj-lt"/>
              <a:buAutoNum type="arabicPeriod"/>
            </a:pPr>
            <a:r>
              <a:rPr lang="zh-CN" altLang="en-US" b="1" dirty="0">
                <a:ea typeface="思源黑体" panose="020B0400000000000000" pitchFamily="34" charset="-122"/>
              </a:rPr>
              <a:t>偏好 </a:t>
            </a:r>
            <a:r>
              <a:rPr lang="en-US" altLang="zh-CN" b="1" dirty="0">
                <a:ea typeface="思源黑体" panose="020B0400000000000000" pitchFamily="34" charset="-122"/>
              </a:rPr>
              <a:t>Preferences</a:t>
            </a:r>
            <a:r>
              <a:rPr lang="zh-CN" altLang="en-US" b="1" dirty="0">
                <a:ea typeface="思源黑体" panose="020B0400000000000000" pitchFamily="34" charset="-122"/>
              </a:rPr>
              <a:t>：</a:t>
            </a:r>
            <a:r>
              <a:rPr lang="zh-CN" altLang="en-US" dirty="0">
                <a:ea typeface="思源黑体" panose="020B0400000000000000" pitchFamily="34" charset="-122"/>
              </a:rPr>
              <a:t>认为某个消费束优于其他消费束。消费者有自己的口味和偏好。</a:t>
            </a:r>
            <a:br>
              <a:rPr lang="en-US" altLang="zh-CN" dirty="0">
                <a:ea typeface="思源黑体" panose="020B0400000000000000" pitchFamily="34" charset="-122"/>
              </a:rPr>
            </a:br>
            <a:r>
              <a:rPr lang="en-US" altLang="zh-CN" dirty="0">
                <a:ea typeface="思源黑体" panose="020B0400000000000000" pitchFamily="34" charset="-122"/>
              </a:rPr>
              <a:t>Consumer</a:t>
            </a:r>
            <a:r>
              <a:rPr lang="zh-CN" altLang="en-US" dirty="0">
                <a:ea typeface="思源黑体" panose="020B0400000000000000" pitchFamily="34" charset="-122"/>
              </a:rPr>
              <a:t> </a:t>
            </a:r>
            <a:r>
              <a:rPr lang="en-US" altLang="zh-CN" dirty="0">
                <a:ea typeface="思源黑体" panose="020B0400000000000000" pitchFamily="34" charset="-122"/>
              </a:rPr>
              <a:t>has</a:t>
            </a:r>
            <a:r>
              <a:rPr lang="zh-CN" altLang="en-US" dirty="0">
                <a:ea typeface="思源黑体" panose="020B0400000000000000" pitchFamily="34" charset="-122"/>
              </a:rPr>
              <a:t> </a:t>
            </a:r>
            <a:r>
              <a:rPr lang="en-US" altLang="zh-CN" dirty="0">
                <a:ea typeface="思源黑体" panose="020B0400000000000000" pitchFamily="34" charset="-122"/>
              </a:rPr>
              <a:t>preferences</a:t>
            </a:r>
            <a:r>
              <a:rPr lang="zh-CN" altLang="en-US" dirty="0">
                <a:ea typeface="思源黑体" panose="020B0400000000000000" pitchFamily="34" charset="-122"/>
              </a:rPr>
              <a:t> </a:t>
            </a:r>
            <a:r>
              <a:rPr lang="en-US" altLang="zh-CN" dirty="0">
                <a:ea typeface="思源黑体" panose="020B0400000000000000" pitchFamily="34" charset="-122"/>
              </a:rPr>
              <a:t>regarding</a:t>
            </a:r>
            <a:r>
              <a:rPr lang="zh-CN" altLang="en-US" dirty="0">
                <a:ea typeface="思源黑体" panose="020B0400000000000000" pitchFamily="34" charset="-122"/>
              </a:rPr>
              <a:t> </a:t>
            </a:r>
            <a:r>
              <a:rPr lang="en-US" altLang="zh-CN" dirty="0">
                <a:ea typeface="思源黑体" panose="020B0400000000000000" pitchFamily="34" charset="-122"/>
              </a:rPr>
              <a:t>those</a:t>
            </a:r>
            <a:r>
              <a:rPr lang="zh-CN" altLang="en-US" dirty="0">
                <a:ea typeface="思源黑体" panose="020B0400000000000000" pitchFamily="34" charset="-122"/>
              </a:rPr>
              <a:t> </a:t>
            </a:r>
            <a:r>
              <a:rPr lang="en-US" altLang="zh-CN" dirty="0">
                <a:ea typeface="思源黑体" panose="020B0400000000000000" pitchFamily="34" charset="-122"/>
              </a:rPr>
              <a:t>bundles.</a:t>
            </a:r>
          </a:p>
          <a:p>
            <a:pPr marL="457200" indent="-457200">
              <a:lnSpc>
                <a:spcPct val="114000"/>
              </a:lnSpc>
              <a:buFont typeface="+mj-lt"/>
              <a:buAutoNum type="arabicPeriod"/>
            </a:pPr>
            <a:endParaRPr lang="en-US" altLang="zh-CN" dirty="0">
              <a:ea typeface="思源黑体" panose="020B0400000000000000" pitchFamily="34" charset="-122"/>
            </a:endParaRPr>
          </a:p>
          <a:p>
            <a:pPr marL="457200" indent="-457200">
              <a:lnSpc>
                <a:spcPct val="114000"/>
              </a:lnSpc>
              <a:buFont typeface="+mj-lt"/>
              <a:buAutoNum type="arabicPeriod"/>
            </a:pPr>
            <a:r>
              <a:rPr lang="zh-CN" altLang="en-US" dirty="0">
                <a:ea typeface="思源黑体" panose="020B0400000000000000" pitchFamily="34" charset="-122"/>
              </a:rPr>
              <a:t>假设：</a:t>
            </a:r>
            <a:endParaRPr lang="en-US" altLang="zh-CN" dirty="0">
              <a:ea typeface="思源黑体" panose="020B0400000000000000" pitchFamily="34" charset="-122"/>
            </a:endParaRPr>
          </a:p>
          <a:p>
            <a:pPr marL="0" indent="0">
              <a:lnSpc>
                <a:spcPct val="114000"/>
              </a:lnSpc>
              <a:buNone/>
            </a:pPr>
            <a:r>
              <a:rPr lang="en-US" altLang="zh-CN" dirty="0">
                <a:ea typeface="思源黑体" panose="020B0400000000000000" pitchFamily="34" charset="-122"/>
              </a:rPr>
              <a:t>	</a:t>
            </a:r>
            <a:r>
              <a:rPr lang="zh-CN" altLang="en-US" dirty="0">
                <a:ea typeface="思源黑体" panose="020B0400000000000000" pitchFamily="34" charset="-122"/>
              </a:rPr>
              <a:t>假定经济中只有两种商品（</a:t>
            </a:r>
            <a:r>
              <a:rPr lang="en-US" altLang="zh-CN" dirty="0">
                <a:ea typeface="思源黑体" panose="020B0400000000000000" pitchFamily="34" charset="-122"/>
              </a:rPr>
              <a:t>x</a:t>
            </a:r>
            <a:r>
              <a:rPr lang="en-US" altLang="zh-CN" baseline="-25000" dirty="0">
                <a:ea typeface="思源黑体" panose="020B0400000000000000" pitchFamily="34" charset="-122"/>
              </a:rPr>
              <a:t>1</a:t>
            </a:r>
            <a:r>
              <a:rPr lang="en-US" altLang="zh-CN" dirty="0">
                <a:ea typeface="思源黑体" panose="020B0400000000000000" pitchFamily="34" charset="-122"/>
              </a:rPr>
              <a:t>,</a:t>
            </a:r>
            <a:r>
              <a:rPr lang="zh-CN" altLang="en-US" dirty="0">
                <a:ea typeface="思源黑体" panose="020B0400000000000000" pitchFamily="34" charset="-122"/>
              </a:rPr>
              <a:t> </a:t>
            </a:r>
            <a:r>
              <a:rPr lang="en-US" altLang="zh-CN" dirty="0">
                <a:ea typeface="思源黑体" panose="020B0400000000000000" pitchFamily="34" charset="-122"/>
              </a:rPr>
              <a:t>x</a:t>
            </a:r>
            <a:r>
              <a:rPr lang="en-US" altLang="zh-CN" baseline="-25000" dirty="0">
                <a:ea typeface="思源黑体" panose="020B0400000000000000" pitchFamily="34" charset="-122"/>
              </a:rPr>
              <a:t>2</a:t>
            </a:r>
            <a:r>
              <a:rPr lang="zh-CN" altLang="en-US" dirty="0">
                <a:ea typeface="思源黑体" panose="020B0400000000000000" pitchFamily="34" charset="-122"/>
              </a:rPr>
              <a:t>）</a:t>
            </a:r>
            <a:endParaRPr lang="en-US" altLang="zh-CN" dirty="0">
              <a:ea typeface="思源黑体" panose="020B0400000000000000" pitchFamily="34" charset="-122"/>
            </a:endParaRPr>
          </a:p>
          <a:p>
            <a:pPr marL="0" indent="0">
              <a:lnSpc>
                <a:spcPct val="114000"/>
              </a:lnSpc>
              <a:buNone/>
            </a:pPr>
            <a:r>
              <a:rPr lang="en-US" altLang="zh-CN" dirty="0">
                <a:ea typeface="思源黑体" panose="020B0400000000000000" pitchFamily="34" charset="-122"/>
              </a:rPr>
              <a:t>	</a:t>
            </a:r>
            <a:r>
              <a:rPr lang="zh-CN" altLang="en-US" dirty="0">
                <a:ea typeface="思源黑体" panose="020B0400000000000000" pitchFamily="34" charset="-122"/>
              </a:rPr>
              <a:t>消费者是理性的 </a:t>
            </a:r>
            <a:r>
              <a:rPr lang="en-US" altLang="zh-CN" dirty="0">
                <a:ea typeface="思源黑体" panose="020B0400000000000000" pitchFamily="34" charset="-122"/>
              </a:rPr>
              <a:t>rational</a:t>
            </a:r>
          </a:p>
          <a:p>
            <a:pPr marL="457200" indent="-457200">
              <a:lnSpc>
                <a:spcPct val="114000"/>
              </a:lnSpc>
              <a:buFont typeface="+mj-lt"/>
              <a:buAutoNum type="arabicPeriod"/>
            </a:pPr>
            <a:endParaRPr lang="en-US" altLang="zh-CN" dirty="0">
              <a:ea typeface="思源黑体" panose="020B0400000000000000" pitchFamily="34" charset="-122"/>
            </a:endParaRPr>
          </a:p>
          <a:p>
            <a:pPr marL="457200" indent="-457200">
              <a:lnSpc>
                <a:spcPct val="114000"/>
              </a:lnSpc>
              <a:buFont typeface="+mj-lt"/>
              <a:buAutoNum type="arabicPeriod"/>
            </a:pPr>
            <a:endParaRPr lang="en-US" altLang="zh-CN" dirty="0">
              <a:ea typeface="思源黑体" panose="020B0400000000000000" pitchFamily="34" charset="-122"/>
            </a:endParaRPr>
          </a:p>
          <a:p>
            <a:pPr marL="457200" indent="-457200">
              <a:lnSpc>
                <a:spcPct val="114000"/>
              </a:lnSpc>
              <a:buFont typeface="+mj-lt"/>
              <a:buAutoNum type="arabicPeriod"/>
            </a:pPr>
            <a:endParaRPr lang="en-US" altLang="zh-CN" dirty="0">
              <a:ea typeface="思源黑体" panose="020B0400000000000000" pitchFamily="34" charset="-122"/>
            </a:endParaRPr>
          </a:p>
        </p:txBody>
      </p:sp>
    </p:spTree>
    <p:extLst>
      <p:ext uri="{BB962C8B-B14F-4D97-AF65-F5344CB8AC3E}">
        <p14:creationId xmlns:p14="http://schemas.microsoft.com/office/powerpoint/2010/main" val="3037913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022B1-2514-47A0-BFC9-4205F8D4E21C}"/>
              </a:ext>
            </a:extLst>
          </p:cNvPr>
          <p:cNvSpPr>
            <a:spLocks noGrp="1"/>
          </p:cNvSpPr>
          <p:nvPr>
            <p:ph type="title"/>
          </p:nvPr>
        </p:nvSpPr>
        <p:spPr/>
        <p:txBody>
          <a:bodyPr/>
          <a:lstStyle/>
          <a:p>
            <a:r>
              <a:rPr lang="zh-CN" altLang="en-US" dirty="0">
                <a:latin typeface="Source Sans Pro" panose="020B0503030403020204" pitchFamily="34" charset="0"/>
                <a:ea typeface="思源黑体" panose="020B0400000000000000" pitchFamily="34" charset="-122"/>
              </a:rPr>
              <a:t>消费者的偏好关系 </a:t>
            </a:r>
            <a:r>
              <a:rPr lang="en-US" altLang="zh-CN" dirty="0">
                <a:latin typeface="Source Sans Pro" panose="020B0503030403020204" pitchFamily="34" charset="0"/>
                <a:ea typeface="思源黑体" panose="020B0400000000000000" pitchFamily="34" charset="-122"/>
              </a:rPr>
              <a:t>Preference</a:t>
            </a:r>
            <a:r>
              <a:rPr lang="zh-CN" altLang="en-US" dirty="0">
                <a:latin typeface="Source Sans Pro" panose="020B0503030403020204" pitchFamily="34" charset="0"/>
                <a:ea typeface="思源黑体" panose="020B0400000000000000" pitchFamily="34" charset="-122"/>
              </a:rPr>
              <a:t> </a:t>
            </a:r>
            <a:r>
              <a:rPr lang="en-US" altLang="zh-CN" dirty="0">
                <a:latin typeface="Source Sans Pro" panose="020B0503030403020204" pitchFamily="34" charset="0"/>
                <a:ea typeface="思源黑体" panose="020B0400000000000000" pitchFamily="34" charset="-122"/>
              </a:rPr>
              <a:t>relation</a:t>
            </a:r>
            <a:endParaRPr lang="zh-CN" altLang="en-US" dirty="0">
              <a:latin typeface="Source Sans Pro" panose="020B0503030403020204" pitchFamily="34" charset="0"/>
              <a:ea typeface="思源黑体" panose="020B0400000000000000" pitchFamily="34" charset="-122"/>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369B6AD9-DD8B-4400-ACFB-5533BD5D2E92}"/>
                  </a:ext>
                </a:extLst>
              </p:cNvPr>
              <p:cNvSpPr>
                <a:spLocks noGrp="1"/>
              </p:cNvSpPr>
              <p:nvPr>
                <p:ph idx="1"/>
              </p:nvPr>
            </p:nvSpPr>
            <p:spPr>
              <a:xfrm>
                <a:off x="-17891" y="1302264"/>
                <a:ext cx="12139551" cy="4351338"/>
              </a:xfrm>
            </p:spPr>
            <p:txBody>
              <a:bodyPr>
                <a:noAutofit/>
              </a:bodyPr>
              <a:lstStyle/>
              <a:p>
                <a:pPr marL="457200" indent="-457200">
                  <a:lnSpc>
                    <a:spcPct val="114000"/>
                  </a:lnSpc>
                  <a:buFont typeface="+mj-lt"/>
                  <a:buAutoNum type="arabicPeriod"/>
                </a:pPr>
                <a:r>
                  <a:rPr lang="zh-CN" altLang="en-US" dirty="0">
                    <a:ea typeface="思源黑体" panose="020B0400000000000000" pitchFamily="34" charset="-122"/>
                  </a:rPr>
                  <a:t>两个消费束：用 </a:t>
                </a:r>
                <a:r>
                  <a:rPr lang="en-US" altLang="zh-CN" dirty="0">
                    <a:ea typeface="思源黑体" panose="020B0400000000000000" pitchFamily="34" charset="-122"/>
                  </a:rPr>
                  <a:t>X</a:t>
                </a:r>
                <a:r>
                  <a:rPr lang="zh-CN" altLang="en-US" dirty="0">
                    <a:ea typeface="思源黑体" panose="020B0400000000000000" pitchFamily="34" charset="-122"/>
                  </a:rPr>
                  <a:t> 和 </a:t>
                </a:r>
                <a:r>
                  <a:rPr lang="en-US" altLang="zh-CN" dirty="0">
                    <a:ea typeface="思源黑体" panose="020B0400000000000000" pitchFamily="34" charset="-122"/>
                  </a:rPr>
                  <a:t>Y</a:t>
                </a:r>
                <a:r>
                  <a:rPr lang="zh-CN" altLang="en-US" dirty="0">
                    <a:ea typeface="思源黑体" panose="020B0400000000000000" pitchFamily="34" charset="-122"/>
                  </a:rPr>
                  <a:t> 表示 </a:t>
                </a:r>
                <a:r>
                  <a:rPr lang="en-US" altLang="zh-CN" dirty="0">
                    <a:ea typeface="思源黑体" panose="020B0400000000000000" pitchFamily="34" charset="-122"/>
                    <a:sym typeface="Wingdings" pitchFamily="2" charset="2"/>
                  </a:rPr>
                  <a:t></a:t>
                </a:r>
                <a:r>
                  <a:rPr lang="zh-CN" altLang="en-US" dirty="0">
                    <a:ea typeface="思源黑体" panose="020B0400000000000000" pitchFamily="34" charset="-122"/>
                  </a:rPr>
                  <a:t> </a:t>
                </a:r>
                <a:r>
                  <a:rPr lang="en-US" altLang="zh-CN" dirty="0">
                    <a:ea typeface="思源黑体" panose="020B0400000000000000" pitchFamily="34" charset="-122"/>
                  </a:rPr>
                  <a:t>(x</a:t>
                </a:r>
                <a:r>
                  <a:rPr lang="en-US" altLang="zh-CN" baseline="-25000" dirty="0">
                    <a:ea typeface="思源黑体" panose="020B0400000000000000" pitchFamily="34" charset="-122"/>
                  </a:rPr>
                  <a:t>1</a:t>
                </a:r>
                <a:r>
                  <a:rPr lang="en-US" altLang="zh-CN" dirty="0">
                    <a:ea typeface="思源黑体" panose="020B0400000000000000" pitchFamily="34" charset="-122"/>
                  </a:rPr>
                  <a:t>,</a:t>
                </a:r>
                <a:r>
                  <a:rPr lang="zh-CN" altLang="en-US" dirty="0">
                    <a:ea typeface="思源黑体" panose="020B0400000000000000" pitchFamily="34" charset="-122"/>
                  </a:rPr>
                  <a:t> </a:t>
                </a:r>
                <a:r>
                  <a:rPr lang="en-US" altLang="zh-CN" dirty="0">
                    <a:ea typeface="思源黑体" panose="020B0400000000000000" pitchFamily="34" charset="-122"/>
                  </a:rPr>
                  <a:t>x</a:t>
                </a:r>
                <a:r>
                  <a:rPr lang="en-US" altLang="zh-CN" baseline="-25000" dirty="0">
                    <a:ea typeface="思源黑体" panose="020B0400000000000000" pitchFamily="34" charset="-122"/>
                  </a:rPr>
                  <a:t>2</a:t>
                </a:r>
                <a:r>
                  <a:rPr lang="en-US" altLang="zh-CN" dirty="0">
                    <a:ea typeface="思源黑体" panose="020B0400000000000000" pitchFamily="34" charset="-122"/>
                  </a:rPr>
                  <a:t>) </a:t>
                </a:r>
                <a:r>
                  <a:rPr lang="zh-CN" altLang="en-US" dirty="0">
                    <a:ea typeface="思源黑体" panose="020B0400000000000000" pitchFamily="34" charset="-122"/>
                  </a:rPr>
                  <a:t>，</a:t>
                </a:r>
                <a:r>
                  <a:rPr lang="en-US" altLang="zh-CN" dirty="0">
                    <a:ea typeface="思源黑体" panose="020B0400000000000000" pitchFamily="34" charset="-122"/>
                  </a:rPr>
                  <a:t>(y</a:t>
                </a:r>
                <a:r>
                  <a:rPr lang="en-US" altLang="zh-CN" baseline="-25000" dirty="0">
                    <a:ea typeface="思源黑体" panose="020B0400000000000000" pitchFamily="34" charset="-122"/>
                  </a:rPr>
                  <a:t>1</a:t>
                </a:r>
                <a:r>
                  <a:rPr lang="en-US" altLang="zh-CN" dirty="0">
                    <a:ea typeface="思源黑体" panose="020B0400000000000000" pitchFamily="34" charset="-122"/>
                  </a:rPr>
                  <a:t>,</a:t>
                </a:r>
                <a:r>
                  <a:rPr lang="zh-CN" altLang="en-US" dirty="0">
                    <a:ea typeface="思源黑体" panose="020B0400000000000000" pitchFamily="34" charset="-122"/>
                  </a:rPr>
                  <a:t> </a:t>
                </a:r>
                <a:r>
                  <a:rPr lang="en-US" altLang="zh-CN" dirty="0">
                    <a:ea typeface="思源黑体" panose="020B0400000000000000" pitchFamily="34" charset="-122"/>
                  </a:rPr>
                  <a:t>y</a:t>
                </a:r>
                <a:r>
                  <a:rPr lang="en-US" altLang="zh-CN" baseline="-25000" dirty="0">
                    <a:ea typeface="思源黑体" panose="020B0400000000000000" pitchFamily="34" charset="-122"/>
                  </a:rPr>
                  <a:t>2</a:t>
                </a:r>
                <a:r>
                  <a:rPr lang="en-US" altLang="zh-CN" dirty="0">
                    <a:ea typeface="思源黑体" panose="020B0400000000000000" pitchFamily="34" charset="-122"/>
                  </a:rPr>
                  <a:t>)</a:t>
                </a:r>
              </a:p>
              <a:p>
                <a:pPr marL="457200" indent="-457200">
                  <a:lnSpc>
                    <a:spcPct val="114000"/>
                  </a:lnSpc>
                  <a:buFont typeface="+mj-lt"/>
                  <a:buAutoNum type="arabicPeriod"/>
                </a:pPr>
                <a:endParaRPr lang="en-US" altLang="zh-CN" dirty="0">
                  <a:ea typeface="思源黑体" panose="020B0400000000000000" pitchFamily="34" charset="-122"/>
                </a:endParaRPr>
              </a:p>
              <a:p>
                <a:pPr marL="0" indent="0">
                  <a:lnSpc>
                    <a:spcPct val="114000"/>
                  </a:lnSpc>
                  <a:buNone/>
                </a:pPr>
                <a:r>
                  <a:rPr lang="en-US" altLang="zh-CN" dirty="0">
                    <a:ea typeface="思源黑体" panose="020B0400000000000000" pitchFamily="34" charset="-122"/>
                  </a:rPr>
                  <a:t>2.   </a:t>
                </a:r>
                <a:r>
                  <a:rPr lang="zh-CN" altLang="en-US" b="1" dirty="0">
                    <a:ea typeface="思源黑体" panose="020B0400000000000000" pitchFamily="34" charset="-122"/>
                  </a:rPr>
                  <a:t>偏好关系 </a:t>
                </a:r>
                <a:r>
                  <a:rPr lang="en-US" altLang="zh-CN" b="1" dirty="0">
                    <a:ea typeface="思源黑体" panose="020B0400000000000000" pitchFamily="34" charset="-122"/>
                  </a:rPr>
                  <a:t>Preference</a:t>
                </a:r>
                <a:r>
                  <a:rPr lang="zh-CN" altLang="en-US" b="1" dirty="0">
                    <a:ea typeface="思源黑体" panose="020B0400000000000000" pitchFamily="34" charset="-122"/>
                  </a:rPr>
                  <a:t> </a:t>
                </a:r>
                <a:r>
                  <a:rPr lang="en-US" altLang="zh-CN" b="1" dirty="0">
                    <a:ea typeface="思源黑体" panose="020B0400000000000000" pitchFamily="34" charset="-122"/>
                  </a:rPr>
                  <a:t>relation</a:t>
                </a:r>
                <a:r>
                  <a:rPr lang="zh-CN" altLang="en-US" b="1" dirty="0">
                    <a:ea typeface="思源黑体" panose="020B0400000000000000" pitchFamily="34" charset="-122"/>
                  </a:rPr>
                  <a:t>：</a:t>
                </a:r>
                <a:r>
                  <a:rPr lang="zh-CN" altLang="en-US" dirty="0">
                    <a:ea typeface="思源黑体" panose="020B0400000000000000" pitchFamily="34" charset="-122"/>
                  </a:rPr>
                  <a:t>严格偏好关系、无差异关系、弱偏好关系</a:t>
                </a:r>
                <a:endParaRPr lang="en-US" altLang="zh-CN" dirty="0">
                  <a:ea typeface="思源黑体" panose="020B0400000000000000" pitchFamily="34" charset="-122"/>
                </a:endParaRPr>
              </a:p>
              <a:p>
                <a:pPr marL="0" indent="0">
                  <a:lnSpc>
                    <a:spcPct val="114000"/>
                  </a:lnSpc>
                  <a:buNone/>
                </a:pPr>
                <a:r>
                  <a:rPr lang="zh-CN" altLang="en-US" dirty="0">
                    <a:ea typeface="思源黑体" panose="020B0400000000000000" pitchFamily="34" charset="-122"/>
                  </a:rPr>
                  <a:t>   </a:t>
                </a:r>
                <a:r>
                  <a:rPr lang="en-US" altLang="zh-CN" dirty="0">
                    <a:ea typeface="思源黑体" panose="020B0400000000000000" pitchFamily="34" charset="-122"/>
                  </a:rPr>
                  <a:t>a.</a:t>
                </a:r>
                <a:r>
                  <a:rPr lang="zh-CN" altLang="en-US" dirty="0">
                    <a:ea typeface="思源黑体" panose="020B0400000000000000" pitchFamily="34" charset="-122"/>
                  </a:rPr>
                  <a:t>  </a:t>
                </a:r>
                <a14:m>
                  <m:oMath xmlns:m="http://schemas.openxmlformats.org/officeDocument/2006/math">
                    <m:r>
                      <a:rPr lang="en-US" altLang="zh-CN" b="0" i="1" smtClean="0">
                        <a:latin typeface="Cambria Math" panose="02040503050406030204" pitchFamily="18" charset="0"/>
                        <a:ea typeface="思源黑体" panose="020B0400000000000000" pitchFamily="34" charset="-122"/>
                      </a:rPr>
                      <m:t>𝑋</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𝑌</m:t>
                    </m:r>
                    <m:r>
                      <a:rPr lang="zh-CN" altLang="en-US" b="0" i="0" smtClean="0">
                        <a:latin typeface="Cambria Math" panose="02040503050406030204" pitchFamily="18" charset="0"/>
                        <a:ea typeface="Cambria Math" panose="02040503050406030204" pitchFamily="18" charset="0"/>
                      </a:rPr>
                      <m:t>：</m:t>
                    </m:r>
                  </m:oMath>
                </a14:m>
                <a:r>
                  <a:rPr lang="zh-CN" altLang="en-US" dirty="0">
                    <a:ea typeface="思源黑体" panose="020B0400000000000000" pitchFamily="34" charset="-122"/>
                  </a:rPr>
                  <a:t>消费者认为一个消费束 </a:t>
                </a:r>
                <a14:m>
                  <m:oMath xmlns:m="http://schemas.openxmlformats.org/officeDocument/2006/math">
                    <m:r>
                      <a:rPr lang="en-US" altLang="zh-CN" i="1">
                        <a:latin typeface="Cambria Math" panose="02040503050406030204" pitchFamily="18" charset="0"/>
                        <a:ea typeface="思源黑体" panose="020B0400000000000000" pitchFamily="34" charset="-122"/>
                      </a:rPr>
                      <m:t>𝑋</m:t>
                    </m:r>
                  </m:oMath>
                </a14:m>
                <a:r>
                  <a:rPr lang="zh-CN" altLang="en-US" dirty="0">
                    <a:ea typeface="思源黑体" panose="020B0400000000000000" pitchFamily="34" charset="-122"/>
                  </a:rPr>
                  <a:t> 比另一个消费束 </a:t>
                </a:r>
                <a14:m>
                  <m:oMath xmlns:m="http://schemas.openxmlformats.org/officeDocument/2006/math">
                    <m:r>
                      <a:rPr lang="en-US" altLang="zh-CN" i="1">
                        <a:latin typeface="Cambria Math" panose="02040503050406030204" pitchFamily="18" charset="0"/>
                        <a:ea typeface="Cambria Math" panose="02040503050406030204" pitchFamily="18" charset="0"/>
                      </a:rPr>
                      <m:t>𝑌</m:t>
                    </m:r>
                  </m:oMath>
                </a14:m>
                <a:r>
                  <a:rPr lang="zh-CN" altLang="en-US" dirty="0">
                    <a:ea typeface="思源黑体" panose="020B0400000000000000" pitchFamily="34" charset="-122"/>
                  </a:rPr>
                  <a:t> 好，</a:t>
                </a:r>
                <a:r>
                  <a:rPr lang="en-US" altLang="zh-CN" dirty="0">
                    <a:ea typeface="思源黑体" panose="020B0400000000000000" pitchFamily="34" charset="-122"/>
                  </a:rPr>
                  <a:t> </a:t>
                </a:r>
                <a14:m>
                  <m:oMath xmlns:m="http://schemas.openxmlformats.org/officeDocument/2006/math">
                    <m:r>
                      <a:rPr lang="en-US" altLang="zh-CN" i="1">
                        <a:latin typeface="Cambria Math" panose="02040503050406030204" pitchFamily="18" charset="0"/>
                        <a:ea typeface="思源黑体" panose="020B0400000000000000" pitchFamily="34" charset="-122"/>
                      </a:rPr>
                      <m:t>𝑋</m:t>
                    </m:r>
                  </m:oMath>
                </a14:m>
                <a:r>
                  <a:rPr lang="zh-CN" altLang="en-US" b="1" dirty="0">
                    <a:ea typeface="思源黑体" panose="020B0400000000000000" pitchFamily="34" charset="-122"/>
                  </a:rPr>
                  <a:t> 严格优于 </a:t>
                </a:r>
                <a14:m>
                  <m:oMath xmlns:m="http://schemas.openxmlformats.org/officeDocument/2006/math">
                    <m:r>
                      <a:rPr lang="en-US" altLang="zh-CN" i="1">
                        <a:latin typeface="Cambria Math" panose="02040503050406030204" pitchFamily="18" charset="0"/>
                        <a:ea typeface="Cambria Math" panose="02040503050406030204" pitchFamily="18" charset="0"/>
                      </a:rPr>
                      <m:t>𝑌</m:t>
                    </m:r>
                  </m:oMath>
                </a14:m>
                <a:r>
                  <a:rPr lang="zh-CN" altLang="en-US" dirty="0">
                    <a:ea typeface="思源黑体" panose="020B0400000000000000" pitchFamily="34" charset="-122"/>
                  </a:rPr>
                  <a:t> </a:t>
                </a:r>
                <a:r>
                  <a:rPr lang="en-US" altLang="zh-CN" dirty="0">
                    <a:ea typeface="思源黑体" panose="020B0400000000000000" pitchFamily="34" charset="-122"/>
                  </a:rPr>
                  <a:t>(strict</a:t>
                </a:r>
                <a:r>
                  <a:rPr lang="zh-CN" altLang="en-US" dirty="0">
                    <a:ea typeface="思源黑体" panose="020B0400000000000000" pitchFamily="34" charset="-122"/>
                  </a:rPr>
                  <a:t> </a:t>
                </a:r>
                <a:r>
                  <a:rPr lang="en-US" altLang="zh-CN" dirty="0">
                    <a:ea typeface="思源黑体" panose="020B0400000000000000" pitchFamily="34" charset="-122"/>
                  </a:rPr>
                  <a:t>preference)【</a:t>
                </a:r>
                <a:r>
                  <a:rPr lang="zh-CN" altLang="en-US" dirty="0">
                    <a:ea typeface="思源黑体" panose="020B0400000000000000" pitchFamily="34" charset="-122"/>
                  </a:rPr>
                  <a:t>绝对好于</a:t>
                </a:r>
                <a:r>
                  <a:rPr lang="en-US" altLang="zh-CN" dirty="0">
                    <a:ea typeface="思源黑体" panose="020B0400000000000000" pitchFamily="34" charset="-122"/>
                  </a:rPr>
                  <a:t>】</a:t>
                </a:r>
              </a:p>
              <a:p>
                <a:pPr marL="0" indent="0">
                  <a:lnSpc>
                    <a:spcPct val="114000"/>
                  </a:lnSpc>
                  <a:buNone/>
                </a:pPr>
                <a:r>
                  <a:rPr lang="zh-CN" altLang="en-US" dirty="0">
                    <a:ea typeface="思源黑体" panose="020B0400000000000000" pitchFamily="34" charset="-122"/>
                  </a:rPr>
                  <a:t>   </a:t>
                </a:r>
                <a:r>
                  <a:rPr lang="en-US" altLang="zh-CN" dirty="0">
                    <a:ea typeface="思源黑体" panose="020B0400000000000000" pitchFamily="34" charset="-122"/>
                  </a:rPr>
                  <a:t>b.</a:t>
                </a:r>
                <a:r>
                  <a:rPr lang="zh-CN" altLang="en-US" dirty="0">
                    <a:ea typeface="思源黑体" panose="020B0400000000000000" pitchFamily="34" charset="-122"/>
                  </a:rPr>
                  <a:t> </a:t>
                </a:r>
                <a14:m>
                  <m:oMath xmlns:m="http://schemas.openxmlformats.org/officeDocument/2006/math">
                    <m:r>
                      <a:rPr lang="en-US" altLang="zh-CN" i="1">
                        <a:latin typeface="Cambria Math" panose="02040503050406030204" pitchFamily="18" charset="0"/>
                        <a:ea typeface="思源黑体" panose="020B0400000000000000" pitchFamily="34" charset="-122"/>
                      </a:rPr>
                      <m:t>𝑋</m:t>
                    </m:r>
                    <m:r>
                      <a:rPr lang="zh-CN" altLang="en-US" b="0" i="0" smtClean="0">
                        <a:latin typeface="Cambria Math" panose="02040503050406030204" pitchFamily="18" charset="0"/>
                        <a:ea typeface="思源黑体" panose="020B0400000000000000" pitchFamily="34" charset="-122"/>
                      </a:rPr>
                      <m:t> </m:t>
                    </m:r>
                    <m:r>
                      <a:rPr lang="en-US" altLang="zh-CN" b="0" i="0" smtClean="0">
                        <a:latin typeface="Cambria Math" panose="02040503050406030204" pitchFamily="18" charset="0"/>
                        <a:ea typeface="思源黑体" panose="020B0400000000000000" pitchFamily="34" charset="-122"/>
                      </a:rPr>
                      <m:t>~</m:t>
                    </m:r>
                    <m:r>
                      <a:rPr lang="zh-CN" altLang="en-US" b="0" i="0" smtClean="0">
                        <a:latin typeface="Cambria Math" panose="02040503050406030204" pitchFamily="18" charset="0"/>
                        <a:ea typeface="思源黑体" panose="020B0400000000000000" pitchFamily="34" charset="-122"/>
                      </a:rPr>
                      <m:t> </m:t>
                    </m:r>
                    <m:r>
                      <a:rPr lang="en-US" altLang="zh-CN" i="1">
                        <a:latin typeface="Cambria Math" panose="02040503050406030204" pitchFamily="18" charset="0"/>
                        <a:ea typeface="Cambria Math" panose="02040503050406030204" pitchFamily="18" charset="0"/>
                      </a:rPr>
                      <m:t>𝑌</m:t>
                    </m:r>
                    <m:r>
                      <a:rPr lang="zh-CN" altLang="en-US">
                        <a:latin typeface="Cambria Math" panose="02040503050406030204" pitchFamily="18" charset="0"/>
                        <a:ea typeface="Cambria Math" panose="02040503050406030204" pitchFamily="18" charset="0"/>
                      </a:rPr>
                      <m:t>：</m:t>
                    </m:r>
                  </m:oMath>
                </a14:m>
                <a:r>
                  <a:rPr lang="zh-CN" altLang="en-US" dirty="0">
                    <a:ea typeface="思源黑体" panose="020B0400000000000000" pitchFamily="34" charset="-122"/>
                  </a:rPr>
                  <a:t>消费者同等程度地喜欢 </a:t>
                </a:r>
                <a14:m>
                  <m:oMath xmlns:m="http://schemas.openxmlformats.org/officeDocument/2006/math">
                    <m:r>
                      <a:rPr lang="en-US" altLang="zh-CN" i="1">
                        <a:latin typeface="Cambria Math" panose="02040503050406030204" pitchFamily="18" charset="0"/>
                        <a:ea typeface="思源黑体" panose="020B0400000000000000" pitchFamily="34" charset="-122"/>
                      </a:rPr>
                      <m:t>𝑋</m:t>
                    </m:r>
                  </m:oMath>
                </a14:m>
                <a:r>
                  <a:rPr lang="zh-CN" altLang="en-US" dirty="0">
                    <a:ea typeface="思源黑体" panose="020B0400000000000000" pitchFamily="34" charset="-122"/>
                  </a:rPr>
                  <a:t> 和 </a:t>
                </a:r>
                <a14:m>
                  <m:oMath xmlns:m="http://schemas.openxmlformats.org/officeDocument/2006/math">
                    <m:r>
                      <a:rPr lang="en-US" altLang="zh-CN" i="1">
                        <a:latin typeface="Cambria Math" panose="02040503050406030204" pitchFamily="18" charset="0"/>
                        <a:ea typeface="Cambria Math" panose="02040503050406030204" pitchFamily="18" charset="0"/>
                      </a:rPr>
                      <m:t>𝑌</m:t>
                    </m:r>
                  </m:oMath>
                </a14:m>
                <a:r>
                  <a:rPr lang="zh-CN" altLang="en-US" dirty="0">
                    <a:ea typeface="思源黑体" panose="020B0400000000000000" pitchFamily="34" charset="-122"/>
                  </a:rPr>
                  <a:t> ，在 </a:t>
                </a:r>
                <a14:m>
                  <m:oMath xmlns:m="http://schemas.openxmlformats.org/officeDocument/2006/math">
                    <m:r>
                      <a:rPr lang="en-US" altLang="zh-CN" i="1">
                        <a:latin typeface="Cambria Math" panose="02040503050406030204" pitchFamily="18" charset="0"/>
                        <a:ea typeface="思源黑体" panose="020B0400000000000000" pitchFamily="34" charset="-122"/>
                      </a:rPr>
                      <m:t>𝑋</m:t>
                    </m:r>
                  </m:oMath>
                </a14:m>
                <a:r>
                  <a:rPr lang="zh-CN" altLang="en-US" dirty="0">
                    <a:ea typeface="思源黑体" panose="020B0400000000000000" pitchFamily="34" charset="-122"/>
                  </a:rPr>
                  <a:t> 和 </a:t>
                </a:r>
                <a14:m>
                  <m:oMath xmlns:m="http://schemas.openxmlformats.org/officeDocument/2006/math">
                    <m:r>
                      <a:rPr lang="en-US" altLang="zh-CN" i="1">
                        <a:latin typeface="Cambria Math" panose="02040503050406030204" pitchFamily="18" charset="0"/>
                        <a:ea typeface="Cambria Math" panose="02040503050406030204" pitchFamily="18" charset="0"/>
                      </a:rPr>
                      <m:t>𝑌</m:t>
                    </m:r>
                  </m:oMath>
                </a14:m>
                <a:r>
                  <a:rPr lang="zh-CN" altLang="en-US" dirty="0">
                    <a:ea typeface="思源黑体" panose="020B0400000000000000" pitchFamily="34" charset="-122"/>
                  </a:rPr>
                  <a:t> 之间</a:t>
                </a:r>
                <a:r>
                  <a:rPr lang="zh-CN" altLang="en-US" b="1" dirty="0">
                    <a:ea typeface="思源黑体" panose="020B0400000000000000" pitchFamily="34" charset="-122"/>
                  </a:rPr>
                  <a:t>无差异 </a:t>
                </a:r>
                <a:r>
                  <a:rPr lang="en-US" altLang="zh-CN" dirty="0">
                    <a:ea typeface="思源黑体" panose="020B0400000000000000" pitchFamily="34" charset="-122"/>
                  </a:rPr>
                  <a:t>(indifference)【</a:t>
                </a:r>
                <a:r>
                  <a:rPr lang="zh-CN" altLang="en-US" dirty="0">
                    <a:ea typeface="思源黑体" panose="020B0400000000000000" pitchFamily="34" charset="-122"/>
                  </a:rPr>
                  <a:t>一样好</a:t>
                </a:r>
                <a:r>
                  <a:rPr lang="en-US" altLang="zh-CN" dirty="0">
                    <a:ea typeface="思源黑体" panose="020B0400000000000000" pitchFamily="34" charset="-122"/>
                  </a:rPr>
                  <a:t>】</a:t>
                </a:r>
              </a:p>
              <a:p>
                <a:pPr marL="0" indent="0">
                  <a:lnSpc>
                    <a:spcPct val="114000"/>
                  </a:lnSpc>
                  <a:buNone/>
                </a:pPr>
                <a:r>
                  <a:rPr lang="zh-CN" altLang="en-US" dirty="0">
                    <a:ea typeface="思源黑体" panose="020B0400000000000000" pitchFamily="34" charset="-122"/>
                  </a:rPr>
                  <a:t>   </a:t>
                </a:r>
                <a:r>
                  <a:rPr lang="en-US" altLang="zh-CN" dirty="0">
                    <a:ea typeface="思源黑体" panose="020B0400000000000000" pitchFamily="34" charset="-122"/>
                  </a:rPr>
                  <a:t>c.</a:t>
                </a:r>
                <a:r>
                  <a:rPr lang="zh-CN" altLang="en-US" dirty="0">
                    <a:ea typeface="思源黑体" panose="020B0400000000000000" pitchFamily="34" charset="-122"/>
                  </a:rPr>
                  <a:t> </a:t>
                </a:r>
                <a14:m>
                  <m:oMath xmlns:m="http://schemas.openxmlformats.org/officeDocument/2006/math">
                    <m:r>
                      <a:rPr lang="en-US" altLang="zh-CN" i="1">
                        <a:latin typeface="Cambria Math" panose="02040503050406030204" pitchFamily="18" charset="0"/>
                        <a:ea typeface="思源黑体" panose="020B0400000000000000" pitchFamily="34" charset="-122"/>
                      </a:rPr>
                      <m:t>𝑋</m:t>
                    </m:r>
                    <m:r>
                      <a:rPr lang="zh-CN" altLang="en-US" b="0" i="1" smtClean="0">
                        <a:latin typeface="Cambria Math" panose="02040503050406030204" pitchFamily="18" charset="0"/>
                        <a:ea typeface="思源黑体" panose="020B0400000000000000" pitchFamily="34" charset="-122"/>
                      </a:rPr>
                      <m:t>⪰</m:t>
                    </m:r>
                    <m:r>
                      <a:rPr lang="en-US" altLang="zh-CN" i="1">
                        <a:latin typeface="Cambria Math" panose="02040503050406030204" pitchFamily="18" charset="0"/>
                        <a:ea typeface="Cambria Math" panose="02040503050406030204" pitchFamily="18" charset="0"/>
                      </a:rPr>
                      <m:t>𝑌</m:t>
                    </m:r>
                    <m:r>
                      <a:rPr lang="zh-CN" altLang="en-US">
                        <a:latin typeface="Cambria Math" panose="02040503050406030204" pitchFamily="18" charset="0"/>
                        <a:ea typeface="Cambria Math" panose="02040503050406030204" pitchFamily="18" charset="0"/>
                      </a:rPr>
                      <m:t>：</m:t>
                    </m:r>
                  </m:oMath>
                </a14:m>
                <a:r>
                  <a:rPr lang="zh-CN" altLang="en-US" dirty="0">
                    <a:ea typeface="思源黑体" panose="020B0400000000000000" pitchFamily="34" charset="-122"/>
                  </a:rPr>
                  <a:t>消费者认为 </a:t>
                </a:r>
                <a14:m>
                  <m:oMath xmlns:m="http://schemas.openxmlformats.org/officeDocument/2006/math">
                    <m:r>
                      <a:rPr lang="en-US" altLang="zh-CN" b="0" i="1">
                        <a:latin typeface="Cambria Math" panose="02040503050406030204" pitchFamily="18" charset="0"/>
                        <a:ea typeface="思源黑体" panose="020B0400000000000000" pitchFamily="34" charset="-122"/>
                      </a:rPr>
                      <m:t>𝑋</m:t>
                    </m:r>
                  </m:oMath>
                </a14:m>
                <a:r>
                  <a:rPr lang="zh-CN" altLang="en-US" b="1" dirty="0">
                    <a:ea typeface="思源黑体" panose="020B0400000000000000" pitchFamily="34" charset="-122"/>
                  </a:rPr>
                  <a:t> 优于 </a:t>
                </a:r>
                <a14:m>
                  <m:oMath xmlns:m="http://schemas.openxmlformats.org/officeDocument/2006/math">
                    <m:r>
                      <a:rPr lang="en-US" altLang="zh-CN" b="0" i="1">
                        <a:latin typeface="Cambria Math" panose="02040503050406030204" pitchFamily="18" charset="0"/>
                        <a:ea typeface="Cambria Math" panose="02040503050406030204" pitchFamily="18" charset="0"/>
                      </a:rPr>
                      <m:t>𝑌</m:t>
                    </m:r>
                  </m:oMath>
                </a14:m>
                <a:r>
                  <a:rPr lang="zh-CN" altLang="en-US" dirty="0">
                    <a:ea typeface="思源黑体" panose="020B0400000000000000" pitchFamily="34" charset="-122"/>
                  </a:rPr>
                  <a:t> 或 </a:t>
                </a:r>
                <a14:m>
                  <m:oMath xmlns:m="http://schemas.openxmlformats.org/officeDocument/2006/math">
                    <m:r>
                      <a:rPr lang="en-US" altLang="zh-CN" b="0" i="1">
                        <a:latin typeface="Cambria Math" panose="02040503050406030204" pitchFamily="18" charset="0"/>
                        <a:ea typeface="思源黑体" panose="020B0400000000000000" pitchFamily="34" charset="-122"/>
                      </a:rPr>
                      <m:t>𝑋</m:t>
                    </m:r>
                  </m:oMath>
                </a14:m>
                <a:r>
                  <a:rPr lang="zh-CN" altLang="en-US" dirty="0">
                    <a:ea typeface="思源黑体" panose="020B0400000000000000" pitchFamily="34" charset="-122"/>
                  </a:rPr>
                  <a:t> 和 </a:t>
                </a:r>
                <a14:m>
                  <m:oMath xmlns:m="http://schemas.openxmlformats.org/officeDocument/2006/math">
                    <m:r>
                      <a:rPr lang="en-US" altLang="zh-CN" b="0" i="1">
                        <a:latin typeface="Cambria Math" panose="02040503050406030204" pitchFamily="18" charset="0"/>
                        <a:ea typeface="Cambria Math" panose="02040503050406030204" pitchFamily="18" charset="0"/>
                      </a:rPr>
                      <m:t>𝑌</m:t>
                    </m:r>
                  </m:oMath>
                </a14:m>
                <a:r>
                  <a:rPr lang="zh-CN" altLang="en-US" dirty="0">
                    <a:ea typeface="思源黑体" panose="020B0400000000000000" pitchFamily="34" charset="-122"/>
                  </a:rPr>
                  <a:t> </a:t>
                </a:r>
                <a:r>
                  <a:rPr lang="zh-CN" altLang="en-US" b="1" dirty="0">
                    <a:ea typeface="思源黑体" panose="020B0400000000000000" pitchFamily="34" charset="-122"/>
                  </a:rPr>
                  <a:t>无差异 </a:t>
                </a:r>
                <a:r>
                  <a:rPr lang="en-US" altLang="zh-CN" dirty="0">
                    <a:ea typeface="思源黑体" panose="020B0400000000000000" pitchFamily="34" charset="-122"/>
                  </a:rPr>
                  <a:t>(weak</a:t>
                </a:r>
                <a:r>
                  <a:rPr lang="zh-CN" altLang="en-US" dirty="0">
                    <a:ea typeface="思源黑体" panose="020B0400000000000000" pitchFamily="34" charset="-122"/>
                  </a:rPr>
                  <a:t> </a:t>
                </a:r>
                <a:r>
                  <a:rPr lang="en-US" altLang="zh-CN" dirty="0">
                    <a:ea typeface="思源黑体" panose="020B0400000000000000" pitchFamily="34" charset="-122"/>
                  </a:rPr>
                  <a:t>preference)【</a:t>
                </a:r>
                <a:r>
                  <a:rPr lang="zh-CN" altLang="en-US" dirty="0">
                    <a:ea typeface="思源黑体" panose="020B0400000000000000" pitchFamily="34" charset="-122"/>
                  </a:rPr>
                  <a:t>至少一样好</a:t>
                </a:r>
                <a:r>
                  <a:rPr lang="en-US" altLang="zh-CN" dirty="0">
                    <a:ea typeface="思源黑体" panose="020B0400000000000000" pitchFamily="34" charset="-122"/>
                  </a:rPr>
                  <a:t>】</a:t>
                </a:r>
                <a:br>
                  <a:rPr lang="en-US" altLang="zh-CN" dirty="0">
                    <a:ea typeface="思源黑体" panose="020B0400000000000000" pitchFamily="34" charset="-122"/>
                  </a:rPr>
                </a:br>
                <a:endParaRPr lang="en-US" altLang="zh-CN" dirty="0">
                  <a:ea typeface="思源黑体" panose="020B0400000000000000" pitchFamily="34" charset="-122"/>
                </a:endParaRPr>
              </a:p>
              <a:p>
                <a:pPr marL="457200" indent="-457200">
                  <a:lnSpc>
                    <a:spcPct val="114000"/>
                  </a:lnSpc>
                  <a:buAutoNum type="arabicPeriod" startAt="3"/>
                </a:pPr>
                <a:r>
                  <a:rPr lang="zh-CN" altLang="en-US" dirty="0">
                    <a:ea typeface="思源黑体" panose="020B0400000000000000" pitchFamily="34" charset="-122"/>
                  </a:rPr>
                  <a:t>定理：</a:t>
                </a:r>
                <a:endParaRPr lang="en-US" altLang="zh-CN" dirty="0">
                  <a:ea typeface="思源黑体" panose="020B0400000000000000" pitchFamily="34" charset="-122"/>
                </a:endParaRPr>
              </a:p>
              <a:p>
                <a:pPr marL="0" indent="0">
                  <a:lnSpc>
                    <a:spcPct val="114000"/>
                  </a:lnSpc>
                  <a:buNone/>
                </a:pPr>
                <a:r>
                  <a:rPr lang="en-US" altLang="zh-CN" dirty="0">
                    <a:ea typeface="思源黑体" panose="020B0400000000000000" pitchFamily="34" charset="-122"/>
                  </a:rPr>
                  <a:t>	a.</a:t>
                </a:r>
                <a:r>
                  <a:rPr lang="zh-CN" altLang="en-US" dirty="0">
                    <a:ea typeface="思源黑体" panose="020B0400000000000000" pitchFamily="34" charset="-122"/>
                  </a:rPr>
                  <a:t> </a:t>
                </a:r>
                <a:r>
                  <a:rPr lang="en-US" altLang="zh-CN" dirty="0">
                    <a:ea typeface="思源黑体" panose="020B0400000000000000" pitchFamily="34" charset="-122"/>
                  </a:rPr>
                  <a:t>If</a:t>
                </a:r>
                <a:r>
                  <a:rPr lang="zh-CN" altLang="en-US" dirty="0">
                    <a:ea typeface="思源黑体" panose="020B0400000000000000" pitchFamily="34" charset="-122"/>
                  </a:rPr>
                  <a:t> </a:t>
                </a:r>
                <a14:m>
                  <m:oMath xmlns:m="http://schemas.openxmlformats.org/officeDocument/2006/math">
                    <m:r>
                      <a:rPr lang="en-US" altLang="zh-CN" i="1">
                        <a:latin typeface="Cambria Math" panose="02040503050406030204" pitchFamily="18" charset="0"/>
                        <a:ea typeface="思源黑体" panose="020B0400000000000000" pitchFamily="34" charset="-122"/>
                      </a:rPr>
                      <m:t>𝑋</m:t>
                    </m:r>
                    <m:r>
                      <a:rPr lang="zh-CN" altLang="en-US" b="0" i="0" smtClean="0">
                        <a:latin typeface="Cambria Math" panose="02040503050406030204" pitchFamily="18" charset="0"/>
                        <a:ea typeface="思源黑体" panose="020B0400000000000000" pitchFamily="34" charset="-122"/>
                      </a:rPr>
                      <m:t> </m:t>
                    </m:r>
                    <m:r>
                      <a:rPr lang="en-US" altLang="zh-CN">
                        <a:latin typeface="Cambria Math" panose="02040503050406030204" pitchFamily="18" charset="0"/>
                        <a:ea typeface="思源黑体" panose="020B0400000000000000" pitchFamily="34" charset="-122"/>
                      </a:rPr>
                      <m:t>~</m:t>
                    </m:r>
                    <m:r>
                      <a:rPr lang="zh-CN" altLang="en-US" b="0" i="0" smtClean="0">
                        <a:latin typeface="Cambria Math" panose="02040503050406030204" pitchFamily="18" charset="0"/>
                        <a:ea typeface="思源黑体" panose="020B0400000000000000" pitchFamily="34" charset="-122"/>
                      </a:rPr>
                      <m:t> </m:t>
                    </m:r>
                    <m:r>
                      <a:rPr lang="en-US" altLang="zh-CN" i="1">
                        <a:latin typeface="Cambria Math" panose="02040503050406030204" pitchFamily="18" charset="0"/>
                        <a:ea typeface="Cambria Math" panose="02040503050406030204" pitchFamily="18" charset="0"/>
                      </a:rPr>
                      <m:t>𝑌</m:t>
                    </m:r>
                  </m:oMath>
                </a14:m>
                <a:r>
                  <a:rPr lang="en-US" altLang="zh-CN" dirty="0">
                    <a:ea typeface="思源黑体" panose="020B0400000000000000" pitchFamily="34" charset="-122"/>
                  </a:rPr>
                  <a:t>,</a:t>
                </a:r>
                <a:r>
                  <a:rPr lang="zh-CN" altLang="en-US" dirty="0">
                    <a:ea typeface="思源黑体" panose="020B0400000000000000" pitchFamily="34" charset="-122"/>
                  </a:rPr>
                  <a:t> </a:t>
                </a:r>
                <a:r>
                  <a:rPr lang="en-US" altLang="zh-CN" dirty="0">
                    <a:ea typeface="思源黑体" panose="020B0400000000000000" pitchFamily="34" charset="-122"/>
                  </a:rPr>
                  <a:t>then</a:t>
                </a:r>
                <a:r>
                  <a:rPr lang="zh-CN" altLang="en-US" dirty="0">
                    <a:ea typeface="思源黑体" panose="020B0400000000000000" pitchFamily="34" charset="-122"/>
                  </a:rPr>
                  <a:t> </a:t>
                </a:r>
                <a14:m>
                  <m:oMath xmlns:m="http://schemas.openxmlformats.org/officeDocument/2006/math">
                    <m:r>
                      <a:rPr lang="zh-CN" altLang="en-US" b="0" i="0" smtClean="0">
                        <a:latin typeface="Cambria Math" panose="02040503050406030204" pitchFamily="18" charset="0"/>
                        <a:ea typeface="思源黑体" panose="020B0400000000000000" pitchFamily="34" charset="-122"/>
                      </a:rPr>
                      <m:t> </m:t>
                    </m:r>
                    <m:r>
                      <a:rPr lang="en-US" altLang="zh-CN" b="0" i="1" smtClean="0">
                        <a:latin typeface="Cambria Math" panose="02040503050406030204" pitchFamily="18" charset="0"/>
                        <a:ea typeface="思源黑体" panose="020B0400000000000000" pitchFamily="34" charset="-122"/>
                      </a:rPr>
                      <m:t>𝑌</m:t>
                    </m:r>
                    <m:r>
                      <a:rPr lang="zh-CN" altLang="en-US" b="0" i="1" smtClean="0">
                        <a:latin typeface="Cambria Math" panose="02040503050406030204" pitchFamily="18" charset="0"/>
                        <a:ea typeface="思源黑体" panose="020B0400000000000000" pitchFamily="34" charset="-122"/>
                      </a:rPr>
                      <m:t> </m:t>
                    </m:r>
                    <m:r>
                      <a:rPr lang="en-US" altLang="zh-CN">
                        <a:latin typeface="Cambria Math" panose="02040503050406030204" pitchFamily="18" charset="0"/>
                        <a:ea typeface="思源黑体" panose="020B0400000000000000" pitchFamily="34" charset="-122"/>
                      </a:rPr>
                      <m:t>~</m:t>
                    </m:r>
                    <m:r>
                      <a:rPr lang="zh-CN" altLang="en-US" b="0" i="0" smtClean="0">
                        <a:latin typeface="Cambria Math" panose="02040503050406030204" pitchFamily="18" charset="0"/>
                        <a:ea typeface="思源黑体" panose="020B0400000000000000" pitchFamily="34" charset="-122"/>
                      </a:rPr>
                      <m:t> </m:t>
                    </m:r>
                    <m:r>
                      <a:rPr lang="en-US" altLang="zh-CN" b="0" i="1" smtClean="0">
                        <a:latin typeface="Cambria Math" panose="02040503050406030204" pitchFamily="18" charset="0"/>
                        <a:ea typeface="Cambria Math" panose="02040503050406030204" pitchFamily="18" charset="0"/>
                      </a:rPr>
                      <m:t>𝑋</m:t>
                    </m:r>
                  </m:oMath>
                </a14:m>
                <a:endParaRPr lang="en-US" altLang="zh-CN" dirty="0">
                  <a:ea typeface="思源黑体" panose="020B0400000000000000" pitchFamily="34" charset="-122"/>
                </a:endParaRPr>
              </a:p>
              <a:p>
                <a:pPr marL="0" indent="0">
                  <a:lnSpc>
                    <a:spcPct val="114000"/>
                  </a:lnSpc>
                  <a:buNone/>
                </a:pPr>
                <a:r>
                  <a:rPr lang="en-US" altLang="zh-CN" dirty="0">
                    <a:ea typeface="思源黑体" panose="020B0400000000000000" pitchFamily="34" charset="-122"/>
                  </a:rPr>
                  <a:t>	b.</a:t>
                </a:r>
                <a:r>
                  <a:rPr lang="zh-CN" altLang="en-US" dirty="0">
                    <a:ea typeface="思源黑体" panose="020B0400000000000000" pitchFamily="34" charset="-122"/>
                  </a:rPr>
                  <a:t> </a:t>
                </a:r>
                <a14:m>
                  <m:oMath xmlns:m="http://schemas.openxmlformats.org/officeDocument/2006/math">
                    <m:r>
                      <a:rPr lang="en-US" altLang="zh-CN" i="1">
                        <a:latin typeface="Cambria Math" panose="02040503050406030204" pitchFamily="18" charset="0"/>
                        <a:ea typeface="思源黑体" panose="020B0400000000000000" pitchFamily="34" charset="-122"/>
                      </a:rPr>
                      <m:t>𝑋</m:t>
                    </m:r>
                    <m:r>
                      <a:rPr lang="zh-CN" altLang="en-US" i="1">
                        <a:latin typeface="Cambria Math" panose="02040503050406030204" pitchFamily="18" charset="0"/>
                        <a:ea typeface="思源黑体" panose="020B0400000000000000" pitchFamily="34" charset="-122"/>
                      </a:rPr>
                      <m:t>⪰</m:t>
                    </m:r>
                    <m:r>
                      <a:rPr lang="en-US" altLang="zh-CN" i="1">
                        <a:latin typeface="Cambria Math" panose="02040503050406030204" pitchFamily="18" charset="0"/>
                        <a:ea typeface="Cambria Math" panose="02040503050406030204" pitchFamily="18" charset="0"/>
                      </a:rPr>
                      <m:t>𝑌</m:t>
                    </m:r>
                  </m:oMath>
                </a14:m>
                <a:r>
                  <a:rPr lang="zh-CN" altLang="en-US" dirty="0">
                    <a:ea typeface="思源黑体" panose="020B0400000000000000" pitchFamily="34" charset="-122"/>
                  </a:rPr>
                  <a:t> </a:t>
                </a:r>
                <a:r>
                  <a:rPr lang="en-US" altLang="zh-CN" dirty="0">
                    <a:ea typeface="思源黑体" panose="020B0400000000000000" pitchFamily="34" charset="-122"/>
                  </a:rPr>
                  <a:t>and</a:t>
                </a:r>
                <a:r>
                  <a:rPr lang="zh-CN" altLang="en-US" dirty="0">
                    <a:ea typeface="思源黑体" panose="020B0400000000000000" pitchFamily="34" charset="-122"/>
                  </a:rPr>
                  <a:t> </a:t>
                </a:r>
                <a14:m>
                  <m:oMath xmlns:m="http://schemas.openxmlformats.org/officeDocument/2006/math">
                    <m:r>
                      <a:rPr lang="en-US" altLang="zh-CN" i="1">
                        <a:latin typeface="Cambria Math" panose="02040503050406030204" pitchFamily="18" charset="0"/>
                        <a:ea typeface="思源黑体" panose="020B0400000000000000" pitchFamily="34" charset="-122"/>
                      </a:rPr>
                      <m:t>𝑋</m:t>
                    </m:r>
                    <m:r>
                      <a:rPr lang="zh-CN" altLang="en-US" b="0" i="1" smtClean="0">
                        <a:latin typeface="Cambria Math" panose="02040503050406030204" pitchFamily="18" charset="0"/>
                        <a:ea typeface="思源黑体" panose="020B0400000000000000" pitchFamily="34" charset="-122"/>
                      </a:rPr>
                      <m:t>⪯</m:t>
                    </m:r>
                    <m:r>
                      <a:rPr lang="en-US" altLang="zh-CN" i="1">
                        <a:latin typeface="Cambria Math" panose="02040503050406030204" pitchFamily="18" charset="0"/>
                        <a:ea typeface="Cambria Math" panose="02040503050406030204" pitchFamily="18" charset="0"/>
                      </a:rPr>
                      <m:t>𝑌</m:t>
                    </m:r>
                  </m:oMath>
                </a14:m>
                <a:r>
                  <a:rPr lang="zh-CN" altLang="en-US" dirty="0">
                    <a:ea typeface="思源黑体" panose="020B0400000000000000" pitchFamily="34" charset="-122"/>
                  </a:rPr>
                  <a:t> </a:t>
                </a:r>
                <a:r>
                  <a:rPr lang="en-US" altLang="zh-CN" dirty="0">
                    <a:ea typeface="思源黑体" panose="020B0400000000000000" pitchFamily="34" charset="-122"/>
                  </a:rPr>
                  <a:t>imply</a:t>
                </a:r>
                <a:r>
                  <a:rPr lang="zh-CN" altLang="en-US" dirty="0">
                    <a:ea typeface="思源黑体" panose="020B0400000000000000" pitchFamily="34" charset="-122"/>
                  </a:rPr>
                  <a:t> </a:t>
                </a:r>
                <a14:m>
                  <m:oMath xmlns:m="http://schemas.openxmlformats.org/officeDocument/2006/math">
                    <m:r>
                      <a:rPr lang="en-US" altLang="zh-CN" i="1">
                        <a:latin typeface="Cambria Math" panose="02040503050406030204" pitchFamily="18" charset="0"/>
                        <a:ea typeface="思源黑体" panose="020B0400000000000000" pitchFamily="34" charset="-122"/>
                      </a:rPr>
                      <m:t>𝑋</m:t>
                    </m:r>
                    <m:r>
                      <a:rPr lang="zh-CN" altLang="en-US">
                        <a:latin typeface="Cambria Math" panose="02040503050406030204" pitchFamily="18" charset="0"/>
                        <a:ea typeface="思源黑体" panose="020B0400000000000000" pitchFamily="34" charset="-122"/>
                      </a:rPr>
                      <m:t> </m:t>
                    </m:r>
                    <m:r>
                      <a:rPr lang="en-US" altLang="zh-CN">
                        <a:latin typeface="Cambria Math" panose="02040503050406030204" pitchFamily="18" charset="0"/>
                        <a:ea typeface="思源黑体" panose="020B0400000000000000" pitchFamily="34" charset="-122"/>
                      </a:rPr>
                      <m:t>~</m:t>
                    </m:r>
                    <m:r>
                      <a:rPr lang="zh-CN" altLang="en-US">
                        <a:latin typeface="Cambria Math" panose="02040503050406030204" pitchFamily="18" charset="0"/>
                        <a:ea typeface="思源黑体" panose="020B0400000000000000" pitchFamily="34" charset="-122"/>
                      </a:rPr>
                      <m:t> </m:t>
                    </m:r>
                    <m:r>
                      <a:rPr lang="en-US" altLang="zh-CN" i="1">
                        <a:latin typeface="Cambria Math" panose="02040503050406030204" pitchFamily="18" charset="0"/>
                        <a:ea typeface="Cambria Math" panose="02040503050406030204" pitchFamily="18" charset="0"/>
                      </a:rPr>
                      <m:t>𝑌</m:t>
                    </m:r>
                  </m:oMath>
                </a14:m>
                <a:endParaRPr lang="en-US" altLang="zh-CN" dirty="0">
                  <a:ea typeface="思源黑体" panose="020B0400000000000000" pitchFamily="34" charset="-122"/>
                </a:endParaRPr>
              </a:p>
              <a:p>
                <a:pPr marL="0" indent="0">
                  <a:lnSpc>
                    <a:spcPct val="114000"/>
                  </a:lnSpc>
                  <a:buNone/>
                </a:pPr>
                <a:r>
                  <a:rPr lang="en-US" altLang="zh-CN" dirty="0">
                    <a:ea typeface="思源黑体" panose="020B0400000000000000" pitchFamily="34" charset="-122"/>
                  </a:rPr>
                  <a:t>	c.</a:t>
                </a:r>
                <a:r>
                  <a:rPr lang="zh-CN" altLang="en-US" dirty="0">
                    <a:ea typeface="思源黑体" panose="020B0400000000000000" pitchFamily="34" charset="-122"/>
                  </a:rPr>
                  <a:t> </a:t>
                </a:r>
                <a14:m>
                  <m:oMath xmlns:m="http://schemas.openxmlformats.org/officeDocument/2006/math">
                    <m:r>
                      <a:rPr lang="en-US" altLang="zh-CN" i="1">
                        <a:latin typeface="Cambria Math" panose="02040503050406030204" pitchFamily="18" charset="0"/>
                        <a:ea typeface="思源黑体" panose="020B0400000000000000" pitchFamily="34" charset="-122"/>
                      </a:rPr>
                      <m:t>𝑋</m:t>
                    </m:r>
                    <m:r>
                      <a:rPr lang="zh-CN" altLang="en-US" i="1">
                        <a:latin typeface="Cambria Math" panose="02040503050406030204" pitchFamily="18" charset="0"/>
                        <a:ea typeface="思源黑体" panose="020B0400000000000000" pitchFamily="34" charset="-122"/>
                      </a:rPr>
                      <m:t>⪰</m:t>
                    </m:r>
                    <m:r>
                      <a:rPr lang="en-US" altLang="zh-CN" i="1">
                        <a:latin typeface="Cambria Math" panose="02040503050406030204" pitchFamily="18" charset="0"/>
                        <a:ea typeface="Cambria Math" panose="02040503050406030204" pitchFamily="18" charset="0"/>
                      </a:rPr>
                      <m:t>𝑌</m:t>
                    </m:r>
                  </m:oMath>
                </a14:m>
                <a:r>
                  <a:rPr lang="zh-CN" altLang="en-US" dirty="0">
                    <a:ea typeface="思源黑体" panose="020B0400000000000000" pitchFamily="34" charset="-122"/>
                  </a:rPr>
                  <a:t> </a:t>
                </a:r>
                <a:r>
                  <a:rPr lang="en-US" altLang="zh-CN" dirty="0">
                    <a:ea typeface="思源黑体" panose="020B0400000000000000" pitchFamily="34" charset="-122"/>
                  </a:rPr>
                  <a:t>and</a:t>
                </a:r>
                <a:r>
                  <a:rPr lang="zh-CN" altLang="en-US" dirty="0">
                    <a:ea typeface="思源黑体" panose="020B0400000000000000" pitchFamily="34" charset="-122"/>
                  </a:rPr>
                  <a:t> </a:t>
                </a:r>
                <a:r>
                  <a:rPr lang="en-US" altLang="zh-CN" dirty="0">
                    <a:ea typeface="思源黑体" panose="020B0400000000000000" pitchFamily="34" charset="-122"/>
                  </a:rPr>
                  <a:t>not</a:t>
                </a:r>
                <a:r>
                  <a:rPr lang="zh-CN" altLang="en-US" dirty="0">
                    <a:ea typeface="思源黑体" panose="020B0400000000000000" pitchFamily="34" charset="-122"/>
                  </a:rPr>
                  <a:t> </a:t>
                </a:r>
                <a14:m>
                  <m:oMath xmlns:m="http://schemas.openxmlformats.org/officeDocument/2006/math">
                    <m:r>
                      <a:rPr lang="en-US" altLang="zh-CN" i="1">
                        <a:latin typeface="Cambria Math" panose="02040503050406030204" pitchFamily="18" charset="0"/>
                        <a:ea typeface="思源黑体" panose="020B0400000000000000" pitchFamily="34" charset="-122"/>
                      </a:rPr>
                      <m:t>𝑋</m:t>
                    </m:r>
                    <m:r>
                      <a:rPr lang="zh-CN" altLang="en-US" i="1">
                        <a:latin typeface="Cambria Math" panose="02040503050406030204" pitchFamily="18" charset="0"/>
                        <a:ea typeface="思源黑体" panose="020B0400000000000000" pitchFamily="34" charset="-122"/>
                      </a:rPr>
                      <m:t>⪯</m:t>
                    </m:r>
                    <m:r>
                      <a:rPr lang="en-US" altLang="zh-CN" i="1">
                        <a:latin typeface="Cambria Math" panose="02040503050406030204" pitchFamily="18" charset="0"/>
                        <a:ea typeface="Cambria Math" panose="02040503050406030204" pitchFamily="18" charset="0"/>
                      </a:rPr>
                      <m:t>𝑌</m:t>
                    </m:r>
                  </m:oMath>
                </a14:m>
                <a:r>
                  <a:rPr lang="zh-CN" altLang="en-US" dirty="0">
                    <a:ea typeface="思源黑体" panose="020B0400000000000000" pitchFamily="34" charset="-122"/>
                  </a:rPr>
                  <a:t> </a:t>
                </a:r>
                <a:r>
                  <a:rPr lang="en-US" altLang="zh-CN" dirty="0">
                    <a:ea typeface="思源黑体" panose="020B0400000000000000" pitchFamily="34" charset="-122"/>
                  </a:rPr>
                  <a:t>imply</a:t>
                </a:r>
                <a14:m>
                  <m:oMath xmlns:m="http://schemas.openxmlformats.org/officeDocument/2006/math">
                    <m:r>
                      <a:rPr lang="zh-CN" altLang="en-US" b="0" i="0" smtClean="0">
                        <a:latin typeface="Cambria Math" panose="02040503050406030204" pitchFamily="18" charset="0"/>
                        <a:ea typeface="思源黑体" panose="020B0400000000000000" pitchFamily="34" charset="-122"/>
                      </a:rPr>
                      <m:t> </m:t>
                    </m:r>
                    <m:r>
                      <a:rPr lang="en-US" altLang="zh-CN" i="1">
                        <a:latin typeface="Cambria Math" panose="02040503050406030204" pitchFamily="18" charset="0"/>
                        <a:ea typeface="思源黑体" panose="020B0400000000000000" pitchFamily="34" charset="-122"/>
                      </a:rPr>
                      <m:t>𝑋</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𝑌</m:t>
                    </m:r>
                  </m:oMath>
                </a14:m>
                <a:endParaRPr lang="en-US" altLang="zh-CN" dirty="0">
                  <a:ea typeface="思源黑体" panose="020B0400000000000000" pitchFamily="34" charset="-122"/>
                </a:endParaRPr>
              </a:p>
            </p:txBody>
          </p:sp>
        </mc:Choice>
        <mc:Fallback>
          <p:sp>
            <p:nvSpPr>
              <p:cNvPr id="3" name="内容占位符 2">
                <a:extLst>
                  <a:ext uri="{FF2B5EF4-FFF2-40B4-BE49-F238E27FC236}">
                    <a16:creationId xmlns:a16="http://schemas.microsoft.com/office/drawing/2014/main" id="{369B6AD9-DD8B-4400-ACFB-5533BD5D2E92}"/>
                  </a:ext>
                </a:extLst>
              </p:cNvPr>
              <p:cNvSpPr>
                <a:spLocks noGrp="1" noRot="1" noChangeAspect="1" noMove="1" noResize="1" noEditPoints="1" noAdjustHandles="1" noChangeArrowheads="1" noChangeShapeType="1" noTextEdit="1"/>
              </p:cNvSpPr>
              <p:nvPr>
                <p:ph idx="1"/>
              </p:nvPr>
            </p:nvSpPr>
            <p:spPr>
              <a:xfrm>
                <a:off x="-17891" y="1302264"/>
                <a:ext cx="12139551" cy="4351338"/>
              </a:xfrm>
              <a:blipFill>
                <a:blip r:embed="rId3"/>
                <a:stretch>
                  <a:fillRect l="-524" t="-292" r="-2618" b="-180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01212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022B1-2514-47A0-BFC9-4205F8D4E21C}"/>
              </a:ext>
            </a:extLst>
          </p:cNvPr>
          <p:cNvSpPr>
            <a:spLocks noGrp="1"/>
          </p:cNvSpPr>
          <p:nvPr>
            <p:ph type="title"/>
          </p:nvPr>
        </p:nvSpPr>
        <p:spPr/>
        <p:txBody>
          <a:bodyPr/>
          <a:lstStyle/>
          <a:p>
            <a:r>
              <a:rPr lang="zh-CN" altLang="en-US" dirty="0">
                <a:latin typeface="Source Sans Pro" panose="020B0503030403020204" pitchFamily="34" charset="0"/>
                <a:ea typeface="思源黑体" panose="020B0400000000000000" pitchFamily="34" charset="-122"/>
              </a:rPr>
              <a:t>关于偏好的假设 </a:t>
            </a:r>
            <a:r>
              <a:rPr lang="en-US" altLang="zh-CN" dirty="0">
                <a:latin typeface="Source Sans Pro" panose="020B0503030403020204" pitchFamily="34" charset="0"/>
                <a:ea typeface="思源黑体" panose="020B0400000000000000" pitchFamily="34" charset="-122"/>
              </a:rPr>
              <a:t>Assumptions</a:t>
            </a:r>
            <a:r>
              <a:rPr lang="zh-CN" altLang="en-US" dirty="0">
                <a:latin typeface="Source Sans Pro" panose="020B0503030403020204" pitchFamily="34" charset="0"/>
                <a:ea typeface="思源黑体" panose="020B0400000000000000" pitchFamily="34" charset="-122"/>
              </a:rPr>
              <a:t> </a:t>
            </a:r>
            <a:r>
              <a:rPr lang="en-US" altLang="zh-CN" dirty="0">
                <a:latin typeface="Source Sans Pro" panose="020B0503030403020204" pitchFamily="34" charset="0"/>
                <a:ea typeface="思源黑体" panose="020B0400000000000000" pitchFamily="34" charset="-122"/>
              </a:rPr>
              <a:t>on</a:t>
            </a:r>
            <a:r>
              <a:rPr lang="zh-CN" altLang="en-US" dirty="0">
                <a:latin typeface="Source Sans Pro" panose="020B0503030403020204" pitchFamily="34" charset="0"/>
                <a:ea typeface="思源黑体" panose="020B0400000000000000" pitchFamily="34" charset="-122"/>
              </a:rPr>
              <a:t> </a:t>
            </a:r>
            <a:r>
              <a:rPr lang="en-US" altLang="zh-CN" dirty="0">
                <a:latin typeface="Source Sans Pro" panose="020B0503030403020204" pitchFamily="34" charset="0"/>
                <a:ea typeface="思源黑体" panose="020B0400000000000000" pitchFamily="34" charset="-122"/>
              </a:rPr>
              <a:t>preference</a:t>
            </a:r>
            <a:endParaRPr lang="zh-CN" altLang="en-US" dirty="0">
              <a:latin typeface="Source Sans Pro" panose="020B0503030403020204" pitchFamily="34" charset="0"/>
              <a:ea typeface="思源黑体" panose="020B0400000000000000" pitchFamily="34" charset="-122"/>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69B6AD9-DD8B-4400-ACFB-5533BD5D2E92}"/>
                  </a:ext>
                </a:extLst>
              </p:cNvPr>
              <p:cNvSpPr>
                <a:spLocks noGrp="1"/>
              </p:cNvSpPr>
              <p:nvPr>
                <p:ph idx="1"/>
              </p:nvPr>
            </p:nvSpPr>
            <p:spPr>
              <a:xfrm>
                <a:off x="499534" y="1862927"/>
                <a:ext cx="11455400" cy="4351338"/>
              </a:xfrm>
            </p:spPr>
            <p:txBody>
              <a:bodyPr>
                <a:noAutofit/>
              </a:bodyPr>
              <a:lstStyle/>
              <a:p>
                <a:pPr marL="0" indent="0">
                  <a:lnSpc>
                    <a:spcPct val="114000"/>
                  </a:lnSpc>
                  <a:buNone/>
                </a:pPr>
                <a:r>
                  <a:rPr lang="en-US" altLang="zh-CN" b="1" dirty="0">
                    <a:ea typeface="思源黑体" panose="020B0400000000000000" pitchFamily="34" charset="-122"/>
                  </a:rPr>
                  <a:t>1.</a:t>
                </a:r>
                <a:r>
                  <a:rPr lang="zh-CN" altLang="en-US" b="1" dirty="0">
                    <a:ea typeface="思源黑体" panose="020B0400000000000000" pitchFamily="34" charset="-122"/>
                  </a:rPr>
                  <a:t>      完全性 </a:t>
                </a:r>
                <a:r>
                  <a:rPr lang="en-US" altLang="zh-CN" b="1" dirty="0">
                    <a:ea typeface="思源黑体" panose="020B0400000000000000" pitchFamily="34" charset="-122"/>
                  </a:rPr>
                  <a:t>Completeness</a:t>
                </a:r>
              </a:p>
              <a:p>
                <a:pPr lvl="2">
                  <a:lnSpc>
                    <a:spcPct val="114000"/>
                  </a:lnSpc>
                </a:pPr>
                <a:r>
                  <a:rPr lang="zh-CN" altLang="en-US" dirty="0">
                    <a:ea typeface="思源黑体" panose="020B0400000000000000" pitchFamily="34" charset="-122"/>
                  </a:rPr>
                  <a:t>对所有的消费束 </a:t>
                </a:r>
                <a14:m>
                  <m:oMath xmlns:m="http://schemas.openxmlformats.org/officeDocument/2006/math">
                    <m:r>
                      <a:rPr lang="en-US" altLang="zh-CN" i="1">
                        <a:latin typeface="Cambria Math" panose="02040503050406030204" pitchFamily="18" charset="0"/>
                        <a:ea typeface="思源黑体" panose="020B0400000000000000" pitchFamily="34" charset="-122"/>
                      </a:rPr>
                      <m:t>𝑋</m:t>
                    </m:r>
                  </m:oMath>
                </a14:m>
                <a:r>
                  <a:rPr lang="zh-CN" altLang="en-US" dirty="0">
                    <a:ea typeface="思源黑体" panose="020B0400000000000000" pitchFamily="34" charset="-122"/>
                  </a:rPr>
                  <a:t> 和 </a:t>
                </a:r>
                <a14:m>
                  <m:oMath xmlns:m="http://schemas.openxmlformats.org/officeDocument/2006/math">
                    <m:r>
                      <a:rPr lang="en-US" altLang="zh-CN" i="1">
                        <a:latin typeface="Cambria Math" panose="02040503050406030204" pitchFamily="18" charset="0"/>
                        <a:ea typeface="Cambria Math" panose="02040503050406030204" pitchFamily="18" charset="0"/>
                      </a:rPr>
                      <m:t>𝑌</m:t>
                    </m:r>
                  </m:oMath>
                </a14:m>
                <a:r>
                  <a:rPr lang="zh-CN" altLang="en-US" dirty="0">
                    <a:ea typeface="思源黑体" panose="020B0400000000000000" pitchFamily="34" charset="-122"/>
                  </a:rPr>
                  <a:t> ，</a:t>
                </a:r>
                <a:r>
                  <a:rPr lang="en-US" altLang="zh-CN" dirty="0">
                    <a:ea typeface="思源黑体" panose="020B0400000000000000" pitchFamily="34" charset="-122"/>
                  </a:rPr>
                  <a:t> </a:t>
                </a:r>
                <a14:m>
                  <m:oMath xmlns:m="http://schemas.openxmlformats.org/officeDocument/2006/math">
                    <m:r>
                      <a:rPr lang="en-US" altLang="zh-CN" i="1">
                        <a:latin typeface="Cambria Math" panose="02040503050406030204" pitchFamily="18" charset="0"/>
                        <a:ea typeface="思源黑体" panose="020B0400000000000000" pitchFamily="34" charset="-122"/>
                      </a:rPr>
                      <m:t>𝑋</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𝑌</m:t>
                    </m:r>
                  </m:oMath>
                </a14:m>
                <a:r>
                  <a:rPr lang="zh-CN" altLang="en-US" dirty="0">
                    <a:ea typeface="思源黑体" panose="020B0400000000000000" pitchFamily="34" charset="-122"/>
                  </a:rPr>
                  <a:t>，</a:t>
                </a:r>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𝑌</m:t>
                    </m:r>
                  </m:oMath>
                </a14:m>
                <a:r>
                  <a:rPr lang="en-US" altLang="zh-CN" dirty="0">
                    <a:ea typeface="思源黑体" panose="020B0400000000000000" pitchFamily="34" charset="-122"/>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思源黑体" panose="020B0400000000000000" pitchFamily="34" charset="-122"/>
                      </a:rPr>
                      <m:t>𝑋</m:t>
                    </m:r>
                  </m:oMath>
                </a14:m>
                <a:r>
                  <a:rPr lang="zh-CN" altLang="en-US" dirty="0">
                    <a:ea typeface="思源黑体" panose="020B0400000000000000" pitchFamily="34" charset="-122"/>
                  </a:rPr>
                  <a:t> 或 </a:t>
                </a:r>
                <a14:m>
                  <m:oMath xmlns:m="http://schemas.openxmlformats.org/officeDocument/2006/math">
                    <m:r>
                      <a:rPr lang="en-US" altLang="zh-CN" i="1">
                        <a:latin typeface="Cambria Math" panose="02040503050406030204" pitchFamily="18" charset="0"/>
                        <a:ea typeface="思源黑体" panose="020B0400000000000000" pitchFamily="34" charset="-122"/>
                      </a:rPr>
                      <m:t>𝑋</m:t>
                    </m:r>
                    <m:r>
                      <a:rPr lang="zh-CN" altLang="en-US">
                        <a:latin typeface="Cambria Math" panose="02040503050406030204" pitchFamily="18" charset="0"/>
                        <a:ea typeface="思源黑体" panose="020B0400000000000000" pitchFamily="34" charset="-122"/>
                      </a:rPr>
                      <m:t> </m:t>
                    </m:r>
                    <m:r>
                      <a:rPr lang="en-US" altLang="zh-CN">
                        <a:latin typeface="Cambria Math" panose="02040503050406030204" pitchFamily="18" charset="0"/>
                        <a:ea typeface="思源黑体" panose="020B0400000000000000" pitchFamily="34" charset="-122"/>
                      </a:rPr>
                      <m:t>~</m:t>
                    </m:r>
                    <m:r>
                      <a:rPr lang="zh-CN" altLang="en-US">
                        <a:latin typeface="Cambria Math" panose="02040503050406030204" pitchFamily="18" charset="0"/>
                        <a:ea typeface="思源黑体" panose="020B0400000000000000" pitchFamily="34" charset="-122"/>
                      </a:rPr>
                      <m:t> </m:t>
                    </m:r>
                    <m:r>
                      <a:rPr lang="en-US" altLang="zh-CN" i="1">
                        <a:latin typeface="Cambria Math" panose="02040503050406030204" pitchFamily="18" charset="0"/>
                        <a:ea typeface="Cambria Math" panose="02040503050406030204" pitchFamily="18" charset="0"/>
                      </a:rPr>
                      <m:t>𝑌</m:t>
                    </m:r>
                  </m:oMath>
                </a14:m>
                <a:endParaRPr lang="en-US" altLang="zh-CN" dirty="0">
                  <a:ea typeface="思源黑体" panose="020B0400000000000000" pitchFamily="34" charset="-122"/>
                </a:endParaRPr>
              </a:p>
              <a:p>
                <a:pPr lvl="2">
                  <a:lnSpc>
                    <a:spcPct val="114000"/>
                  </a:lnSpc>
                </a:pPr>
                <a:r>
                  <a:rPr lang="zh-CN" altLang="en-US" dirty="0">
                    <a:ea typeface="思源黑体" panose="020B0400000000000000" pitchFamily="34" charset="-122"/>
                  </a:rPr>
                  <a:t>消费者确定的喜欢其中一个消费束，或者认为它们同样好 </a:t>
                </a:r>
                <a:r>
                  <a:rPr lang="en-US" altLang="zh-CN" dirty="0">
                    <a:ea typeface="思源黑体" panose="020B0400000000000000" pitchFamily="34" charset="-122"/>
                    <a:sym typeface="Wingdings" pitchFamily="2" charset="2"/>
                  </a:rPr>
                  <a:t></a:t>
                </a:r>
                <a:r>
                  <a:rPr lang="zh-CN" altLang="en-US" dirty="0">
                    <a:ea typeface="思源黑体" panose="020B0400000000000000" pitchFamily="34" charset="-122"/>
                    <a:sym typeface="Wingdings" pitchFamily="2" charset="2"/>
                  </a:rPr>
                  <a:t> 有明确的偏好</a:t>
                </a:r>
                <a:endParaRPr lang="en-US" altLang="zh-CN" dirty="0">
                  <a:ea typeface="思源黑体" panose="020B0400000000000000" pitchFamily="34" charset="-122"/>
                  <a:sym typeface="Wingdings" pitchFamily="2" charset="2"/>
                </a:endParaRPr>
              </a:p>
              <a:p>
                <a:pPr lvl="2">
                  <a:lnSpc>
                    <a:spcPct val="114000"/>
                  </a:lnSpc>
                </a:pPr>
                <a:endParaRPr lang="en-US" altLang="zh-CN" dirty="0">
                  <a:ea typeface="思源黑体" panose="020B0400000000000000" pitchFamily="34" charset="-122"/>
                </a:endParaRPr>
              </a:p>
              <a:p>
                <a:pPr marL="457200" indent="-457200">
                  <a:lnSpc>
                    <a:spcPct val="114000"/>
                  </a:lnSpc>
                  <a:buAutoNum type="arabicPeriod" startAt="2"/>
                </a:pPr>
                <a:r>
                  <a:rPr lang="zh-CN" altLang="en-US" b="1" dirty="0">
                    <a:ea typeface="思源黑体" panose="020B0400000000000000" pitchFamily="34" charset="-122"/>
                  </a:rPr>
                  <a:t>传递性 </a:t>
                </a:r>
                <a:r>
                  <a:rPr lang="en-US" altLang="zh-CN" b="1" dirty="0">
                    <a:ea typeface="思源黑体" panose="020B0400000000000000" pitchFamily="34" charset="-122"/>
                  </a:rPr>
                  <a:t>Transitivity</a:t>
                </a:r>
              </a:p>
              <a:p>
                <a:pPr lvl="2">
                  <a:lnSpc>
                    <a:spcPct val="114000"/>
                  </a:lnSpc>
                </a:pPr>
                <a:r>
                  <a:rPr lang="zh-CN" altLang="en-US" dirty="0">
                    <a:ea typeface="思源黑体" panose="020B0400000000000000" pitchFamily="34" charset="-122"/>
                  </a:rPr>
                  <a:t>偏好关系的传递性：如果 </a:t>
                </a:r>
                <a14:m>
                  <m:oMath xmlns:m="http://schemas.openxmlformats.org/officeDocument/2006/math">
                    <m:r>
                      <a:rPr lang="en-US" altLang="zh-CN" i="1">
                        <a:latin typeface="Cambria Math" panose="02040503050406030204" pitchFamily="18" charset="0"/>
                        <a:ea typeface="思源黑体" panose="020B0400000000000000" pitchFamily="34" charset="-122"/>
                      </a:rPr>
                      <m:t>𝑋</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𝑌</m:t>
                    </m:r>
                  </m:oMath>
                </a14:m>
                <a:r>
                  <a:rPr lang="zh-CN" altLang="en-US" dirty="0">
                    <a:ea typeface="思源黑体" panose="020B0400000000000000" pitchFamily="34" charset="-122"/>
                  </a:rPr>
                  <a:t>，而且 </a:t>
                </a:r>
                <a14:m>
                  <m:oMath xmlns:m="http://schemas.openxmlformats.org/officeDocument/2006/math">
                    <m:r>
                      <a:rPr lang="en-US" altLang="zh-CN" i="1">
                        <a:latin typeface="Cambria Math" panose="02040503050406030204" pitchFamily="18" charset="0"/>
                        <a:ea typeface="Cambria Math" panose="02040503050406030204" pitchFamily="18" charset="0"/>
                      </a:rPr>
                      <m:t>𝑌</m:t>
                    </m:r>
                  </m:oMath>
                </a14:m>
                <a:r>
                  <a:rPr lang="en-US" altLang="zh-CN" dirty="0">
                    <a:ea typeface="思源黑体" panose="020B0400000000000000" pitchFamily="34" charset="-122"/>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𝑍</m:t>
                    </m:r>
                  </m:oMath>
                </a14:m>
                <a:r>
                  <a:rPr lang="zh-CN" altLang="en-US" dirty="0">
                    <a:ea typeface="思源黑体" panose="020B0400000000000000" pitchFamily="34" charset="-122"/>
                  </a:rPr>
                  <a:t>，则 </a:t>
                </a:r>
                <a14:m>
                  <m:oMath xmlns:m="http://schemas.openxmlformats.org/officeDocument/2006/math">
                    <m:r>
                      <a:rPr lang="en-US" altLang="zh-CN" i="1">
                        <a:latin typeface="Cambria Math" panose="02040503050406030204" pitchFamily="18" charset="0"/>
                        <a:ea typeface="思源黑体" panose="020B0400000000000000" pitchFamily="34" charset="-122"/>
                      </a:rPr>
                      <m:t>𝑋</m:t>
                    </m:r>
                    <m:r>
                      <a:rPr lang="en-US" altLang="zh-CN" i="1">
                        <a:latin typeface="Cambria Math" panose="02040503050406030204" pitchFamily="18" charset="0"/>
                        <a:ea typeface="Cambria Math" panose="02040503050406030204" pitchFamily="18" charset="0"/>
                      </a:rPr>
                      <m:t>≻</m:t>
                    </m:r>
                  </m:oMath>
                </a14:m>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𝑍</m:t>
                    </m:r>
                  </m:oMath>
                </a14:m>
                <a:endParaRPr lang="en-US" altLang="zh-CN" dirty="0">
                  <a:ea typeface="思源黑体" panose="020B0400000000000000" pitchFamily="34" charset="-122"/>
                </a:endParaRPr>
              </a:p>
              <a:p>
                <a:pPr lvl="2">
                  <a:lnSpc>
                    <a:spcPct val="114000"/>
                  </a:lnSpc>
                </a:pPr>
                <a:r>
                  <a:rPr lang="zh-CN" altLang="en-US" dirty="0">
                    <a:ea typeface="思源黑体" panose="020B0400000000000000" pitchFamily="34" charset="-122"/>
                  </a:rPr>
                  <a:t>无差异关系的传递性：如果 </a:t>
                </a:r>
                <a14:m>
                  <m:oMath xmlns:m="http://schemas.openxmlformats.org/officeDocument/2006/math">
                    <m:r>
                      <a:rPr lang="en-US" altLang="zh-CN" i="1">
                        <a:latin typeface="Cambria Math" panose="02040503050406030204" pitchFamily="18" charset="0"/>
                        <a:ea typeface="思源黑体" panose="020B0400000000000000" pitchFamily="34" charset="-122"/>
                      </a:rPr>
                      <m:t>𝑋</m:t>
                    </m:r>
                    <m:r>
                      <a:rPr lang="zh-CN" altLang="en-US">
                        <a:latin typeface="Cambria Math" panose="02040503050406030204" pitchFamily="18" charset="0"/>
                        <a:ea typeface="思源黑体" panose="020B0400000000000000" pitchFamily="34" charset="-122"/>
                      </a:rPr>
                      <m:t> </m:t>
                    </m:r>
                    <m:r>
                      <a:rPr lang="en-US" altLang="zh-CN">
                        <a:latin typeface="Cambria Math" panose="02040503050406030204" pitchFamily="18" charset="0"/>
                        <a:ea typeface="思源黑体" panose="020B0400000000000000" pitchFamily="34" charset="-122"/>
                      </a:rPr>
                      <m:t>~</m:t>
                    </m:r>
                    <m:r>
                      <a:rPr lang="zh-CN" altLang="en-US">
                        <a:latin typeface="Cambria Math" panose="02040503050406030204" pitchFamily="18" charset="0"/>
                        <a:ea typeface="思源黑体" panose="020B0400000000000000" pitchFamily="34" charset="-122"/>
                      </a:rPr>
                      <m:t> </m:t>
                    </m:r>
                    <m:r>
                      <a:rPr lang="en-US" altLang="zh-CN" i="1">
                        <a:latin typeface="Cambria Math" panose="02040503050406030204" pitchFamily="18" charset="0"/>
                        <a:ea typeface="Cambria Math" panose="02040503050406030204" pitchFamily="18" charset="0"/>
                      </a:rPr>
                      <m:t>𝑌</m:t>
                    </m:r>
                  </m:oMath>
                </a14:m>
                <a:r>
                  <a:rPr lang="zh-CN" altLang="en-US" dirty="0">
                    <a:ea typeface="思源黑体" panose="020B0400000000000000" pitchFamily="34" charset="-122"/>
                  </a:rPr>
                  <a:t>，而且</a:t>
                </a:r>
                <a14:m>
                  <m:oMath xmlns:m="http://schemas.openxmlformats.org/officeDocument/2006/math">
                    <m:r>
                      <a:rPr lang="zh-CN" altLang="en-US" b="0" i="0"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𝑌</m:t>
                    </m:r>
                    <m:r>
                      <a:rPr lang="zh-CN" altLang="en-US">
                        <a:latin typeface="Cambria Math" panose="02040503050406030204" pitchFamily="18" charset="0"/>
                        <a:ea typeface="思源黑体" panose="020B0400000000000000" pitchFamily="34" charset="-122"/>
                      </a:rPr>
                      <m:t> </m:t>
                    </m:r>
                    <m:r>
                      <a:rPr lang="en-US" altLang="zh-CN">
                        <a:latin typeface="Cambria Math" panose="02040503050406030204" pitchFamily="18" charset="0"/>
                        <a:ea typeface="思源黑体" panose="020B0400000000000000" pitchFamily="34" charset="-122"/>
                      </a:rPr>
                      <m:t>~</m:t>
                    </m:r>
                    <m:r>
                      <a:rPr lang="zh-CN" altLang="en-US" b="0" i="1" smtClean="0">
                        <a:latin typeface="Cambria Math" panose="02040503050406030204" pitchFamily="18" charset="0"/>
                        <a:ea typeface="思源黑体" panose="020B0400000000000000" pitchFamily="34" charset="-122"/>
                      </a:rPr>
                      <m:t> </m:t>
                    </m:r>
                    <m:r>
                      <a:rPr lang="en-US" altLang="zh-CN" i="1">
                        <a:latin typeface="Cambria Math" panose="02040503050406030204" pitchFamily="18" charset="0"/>
                        <a:ea typeface="Cambria Math" panose="02040503050406030204" pitchFamily="18" charset="0"/>
                      </a:rPr>
                      <m:t>𝑍</m:t>
                    </m:r>
                  </m:oMath>
                </a14:m>
                <a:r>
                  <a:rPr lang="zh-CN" altLang="en-US" dirty="0">
                    <a:ea typeface="思源黑体" panose="020B0400000000000000" pitchFamily="34" charset="-122"/>
                  </a:rPr>
                  <a:t>，则</a:t>
                </a:r>
                <a14:m>
                  <m:oMath xmlns:m="http://schemas.openxmlformats.org/officeDocument/2006/math">
                    <m:r>
                      <a:rPr lang="zh-CN" altLang="en-US" b="0" i="0" smtClean="0">
                        <a:latin typeface="Cambria Math" panose="02040503050406030204" pitchFamily="18" charset="0"/>
                        <a:ea typeface="思源黑体" panose="020B0400000000000000" pitchFamily="34" charset="-122"/>
                      </a:rPr>
                      <m:t> </m:t>
                    </m:r>
                    <m:r>
                      <a:rPr lang="en-US" altLang="zh-CN" i="1">
                        <a:latin typeface="Cambria Math" panose="02040503050406030204" pitchFamily="18" charset="0"/>
                        <a:ea typeface="思源黑体" panose="020B0400000000000000" pitchFamily="34" charset="-122"/>
                      </a:rPr>
                      <m:t>𝑋</m:t>
                    </m:r>
                    <m:r>
                      <a:rPr lang="zh-CN" altLang="en-US">
                        <a:latin typeface="Cambria Math" panose="02040503050406030204" pitchFamily="18" charset="0"/>
                        <a:ea typeface="思源黑体" panose="020B0400000000000000" pitchFamily="34" charset="-122"/>
                      </a:rPr>
                      <m:t> </m:t>
                    </m:r>
                    <m:r>
                      <a:rPr lang="en-US" altLang="zh-CN">
                        <a:latin typeface="Cambria Math" panose="02040503050406030204" pitchFamily="18" charset="0"/>
                        <a:ea typeface="思源黑体" panose="020B0400000000000000" pitchFamily="34" charset="-122"/>
                      </a:rPr>
                      <m:t>~</m:t>
                    </m:r>
                    <m:r>
                      <a:rPr lang="zh-CN" altLang="en-US" b="0" i="0" smtClean="0">
                        <a:latin typeface="Cambria Math" panose="02040503050406030204" pitchFamily="18" charset="0"/>
                        <a:ea typeface="思源黑体" panose="020B0400000000000000" pitchFamily="34" charset="-122"/>
                      </a:rPr>
                      <m:t> </m:t>
                    </m:r>
                    <m:r>
                      <a:rPr lang="en-US" altLang="zh-CN" i="1">
                        <a:latin typeface="Cambria Math" panose="02040503050406030204" pitchFamily="18" charset="0"/>
                        <a:ea typeface="Cambria Math" panose="02040503050406030204" pitchFamily="18" charset="0"/>
                      </a:rPr>
                      <m:t>𝑍</m:t>
                    </m:r>
                  </m:oMath>
                </a14:m>
                <a:r>
                  <a:rPr lang="zh-CN" altLang="en-US" dirty="0">
                    <a:ea typeface="Cambria Math" panose="02040503050406030204" pitchFamily="18" charset="0"/>
                  </a:rPr>
                  <a:t> </a:t>
                </a:r>
                <a:r>
                  <a:rPr lang="en-US" altLang="zh-CN" dirty="0">
                    <a:ea typeface="Cambria Math" panose="02040503050406030204" pitchFamily="18" charset="0"/>
                    <a:sym typeface="Wingdings" pitchFamily="2" charset="2"/>
                  </a:rPr>
                  <a:t></a:t>
                </a:r>
                <a:r>
                  <a:rPr lang="zh-CN" altLang="en-US" dirty="0">
                    <a:ea typeface="Cambria Math" panose="02040503050406030204" pitchFamily="18" charset="0"/>
                    <a:sym typeface="Wingdings" pitchFamily="2" charset="2"/>
                  </a:rPr>
                  <a:t> </a:t>
                </a:r>
                <a:r>
                  <a:rPr lang="zh-CN" altLang="en-US" dirty="0">
                    <a:ea typeface="思源黑体" panose="020B0400000000000000" pitchFamily="34" charset="-122"/>
                  </a:rPr>
                  <a:t>无差异曲线 </a:t>
                </a:r>
                <a:r>
                  <a:rPr lang="en-US" altLang="zh-CN" dirty="0">
                    <a:ea typeface="思源黑体" panose="020B0400000000000000" pitchFamily="34" charset="-122"/>
                  </a:rPr>
                  <a:t>Indifference</a:t>
                </a:r>
                <a:r>
                  <a:rPr lang="zh-CN" altLang="en-US" dirty="0">
                    <a:ea typeface="思源黑体" panose="020B0400000000000000" pitchFamily="34" charset="-122"/>
                  </a:rPr>
                  <a:t> </a:t>
                </a:r>
                <a:r>
                  <a:rPr lang="en-US" altLang="zh-CN" dirty="0">
                    <a:ea typeface="思源黑体" panose="020B0400000000000000" pitchFamily="34" charset="-122"/>
                  </a:rPr>
                  <a:t>curve</a:t>
                </a:r>
              </a:p>
              <a:p>
                <a:pPr lvl="2">
                  <a:lnSpc>
                    <a:spcPct val="114000"/>
                  </a:lnSpc>
                </a:pPr>
                <a:r>
                  <a:rPr lang="zh-CN" altLang="en-US" dirty="0">
                    <a:ea typeface="思源黑体" panose="020B0400000000000000" pitchFamily="34" charset="-122"/>
                  </a:rPr>
                  <a:t>如果 </a:t>
                </a:r>
                <a14:m>
                  <m:oMath xmlns:m="http://schemas.openxmlformats.org/officeDocument/2006/math">
                    <m:r>
                      <a:rPr lang="en-US" altLang="zh-CN" i="1">
                        <a:latin typeface="Cambria Math" panose="02040503050406030204" pitchFamily="18" charset="0"/>
                        <a:ea typeface="思源黑体" panose="020B0400000000000000" pitchFamily="34" charset="-122"/>
                      </a:rPr>
                      <m:t>𝑋</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𝑌</m:t>
                    </m:r>
                  </m:oMath>
                </a14:m>
                <a:r>
                  <a:rPr lang="zh-CN" altLang="en-US" dirty="0">
                    <a:ea typeface="思源黑体" panose="020B0400000000000000" pitchFamily="34" charset="-122"/>
                  </a:rPr>
                  <a:t>，而且 </a:t>
                </a:r>
                <a14:m>
                  <m:oMath xmlns:m="http://schemas.openxmlformats.org/officeDocument/2006/math">
                    <m:r>
                      <a:rPr lang="en-US" altLang="zh-CN" i="1">
                        <a:latin typeface="Cambria Math" panose="02040503050406030204" pitchFamily="18" charset="0"/>
                        <a:ea typeface="Cambria Math" panose="02040503050406030204" pitchFamily="18" charset="0"/>
                      </a:rPr>
                      <m:t>𝑌</m:t>
                    </m:r>
                    <m:r>
                      <a:rPr lang="zh-CN" altLang="en-US" b="0" i="0" smtClean="0">
                        <a:latin typeface="Cambria Math" panose="02040503050406030204" pitchFamily="18" charset="0"/>
                        <a:ea typeface="Cambria Math" panose="02040503050406030204" pitchFamily="18" charset="0"/>
                      </a:rPr>
                      <m:t> </m:t>
                    </m:r>
                    <m:r>
                      <a:rPr lang="en-US" altLang="zh-CN">
                        <a:latin typeface="Cambria Math" panose="02040503050406030204" pitchFamily="18" charset="0"/>
                        <a:ea typeface="思源黑体" panose="020B0400000000000000" pitchFamily="34" charset="-122"/>
                      </a:rPr>
                      <m:t>~</m:t>
                    </m:r>
                    <m:r>
                      <a:rPr lang="zh-CN" altLang="en-US" b="0" i="0" smtClean="0">
                        <a:latin typeface="Cambria Math" panose="02040503050406030204" pitchFamily="18" charset="0"/>
                        <a:ea typeface="思源黑体" panose="020B0400000000000000" pitchFamily="34" charset="-122"/>
                      </a:rPr>
                      <m:t> </m:t>
                    </m:r>
                    <m:r>
                      <a:rPr lang="en-US" altLang="zh-CN" i="1">
                        <a:latin typeface="Cambria Math" panose="02040503050406030204" pitchFamily="18" charset="0"/>
                        <a:ea typeface="Cambria Math" panose="02040503050406030204" pitchFamily="18" charset="0"/>
                      </a:rPr>
                      <m:t>𝑍</m:t>
                    </m:r>
                  </m:oMath>
                </a14:m>
                <a:r>
                  <a:rPr lang="zh-CN" altLang="en-US" dirty="0">
                    <a:ea typeface="思源黑体" panose="020B0400000000000000" pitchFamily="34" charset="-122"/>
                  </a:rPr>
                  <a:t>，则 </a:t>
                </a:r>
                <a14:m>
                  <m:oMath xmlns:m="http://schemas.openxmlformats.org/officeDocument/2006/math">
                    <m:r>
                      <a:rPr lang="en-US" altLang="zh-CN" i="1">
                        <a:latin typeface="Cambria Math" panose="02040503050406030204" pitchFamily="18" charset="0"/>
                        <a:ea typeface="思源黑体" panose="020B0400000000000000" pitchFamily="34" charset="-122"/>
                      </a:rPr>
                      <m:t>𝑋</m:t>
                    </m:r>
                    <m:r>
                      <a:rPr lang="en-US" altLang="zh-CN" i="1">
                        <a:latin typeface="Cambria Math" panose="02040503050406030204" pitchFamily="18" charset="0"/>
                        <a:ea typeface="Cambria Math" panose="02040503050406030204" pitchFamily="18" charset="0"/>
                      </a:rPr>
                      <m:t>≻</m:t>
                    </m:r>
                  </m:oMath>
                </a14:m>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𝑍</m:t>
                    </m:r>
                  </m:oMath>
                </a14:m>
                <a:endParaRPr lang="en-US" altLang="zh-CN" dirty="0">
                  <a:ea typeface="思源黑体" panose="020B0400000000000000" pitchFamily="34" charset="-122"/>
                </a:endParaRPr>
              </a:p>
              <a:p>
                <a:pPr lvl="2">
                  <a:lnSpc>
                    <a:spcPct val="114000"/>
                  </a:lnSpc>
                </a:pPr>
                <a:r>
                  <a:rPr lang="zh-CN" altLang="en-US" dirty="0">
                    <a:ea typeface="思源黑体" panose="020B0400000000000000" pitchFamily="34" charset="-122"/>
                  </a:rPr>
                  <a:t>如果 </a:t>
                </a:r>
                <a14:m>
                  <m:oMath xmlns:m="http://schemas.openxmlformats.org/officeDocument/2006/math">
                    <m:r>
                      <a:rPr lang="en-US" altLang="zh-CN" i="1">
                        <a:latin typeface="Cambria Math" panose="02040503050406030204" pitchFamily="18" charset="0"/>
                        <a:ea typeface="思源黑体" panose="020B0400000000000000" pitchFamily="34" charset="-122"/>
                      </a:rPr>
                      <m:t>𝑋</m:t>
                    </m:r>
                    <m:r>
                      <a:rPr lang="zh-CN" altLang="en-US">
                        <a:latin typeface="Cambria Math" panose="02040503050406030204" pitchFamily="18" charset="0"/>
                        <a:ea typeface="思源黑体" panose="020B0400000000000000" pitchFamily="34" charset="-122"/>
                      </a:rPr>
                      <m:t> </m:t>
                    </m:r>
                    <m:r>
                      <a:rPr lang="en-US" altLang="zh-CN">
                        <a:latin typeface="Cambria Math" panose="02040503050406030204" pitchFamily="18" charset="0"/>
                        <a:ea typeface="思源黑体" panose="020B0400000000000000" pitchFamily="34" charset="-122"/>
                      </a:rPr>
                      <m:t>~</m:t>
                    </m:r>
                    <m:r>
                      <a:rPr lang="zh-CN" altLang="en-US">
                        <a:latin typeface="Cambria Math" panose="02040503050406030204" pitchFamily="18" charset="0"/>
                        <a:ea typeface="思源黑体" panose="020B0400000000000000" pitchFamily="34" charset="-122"/>
                      </a:rPr>
                      <m:t> </m:t>
                    </m:r>
                    <m:r>
                      <a:rPr lang="en-US" altLang="zh-CN" i="1">
                        <a:latin typeface="Cambria Math" panose="02040503050406030204" pitchFamily="18" charset="0"/>
                        <a:ea typeface="Cambria Math" panose="02040503050406030204" pitchFamily="18" charset="0"/>
                      </a:rPr>
                      <m:t>𝑌</m:t>
                    </m:r>
                  </m:oMath>
                </a14:m>
                <a:r>
                  <a:rPr lang="zh-CN" altLang="en-US" dirty="0">
                    <a:ea typeface="思源黑体" panose="020B0400000000000000" pitchFamily="34" charset="-122"/>
                  </a:rPr>
                  <a:t>，而且 </a:t>
                </a:r>
                <a14:m>
                  <m:oMath xmlns:m="http://schemas.openxmlformats.org/officeDocument/2006/math">
                    <m:r>
                      <a:rPr lang="en-US" altLang="zh-CN" i="1">
                        <a:latin typeface="Cambria Math" panose="02040503050406030204" pitchFamily="18" charset="0"/>
                        <a:ea typeface="Cambria Math" panose="02040503050406030204" pitchFamily="18" charset="0"/>
                      </a:rPr>
                      <m:t>𝑌</m:t>
                    </m:r>
                  </m:oMath>
                </a14:m>
                <a:r>
                  <a:rPr lang="en-US" altLang="zh-CN" dirty="0">
                    <a:ea typeface="思源黑体" panose="020B0400000000000000" pitchFamily="34" charset="-122"/>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𝑍</m:t>
                    </m:r>
                  </m:oMath>
                </a14:m>
                <a:r>
                  <a:rPr lang="zh-CN" altLang="en-US" dirty="0">
                    <a:ea typeface="思源黑体" panose="020B0400000000000000" pitchFamily="34" charset="-122"/>
                  </a:rPr>
                  <a:t>，则 </a:t>
                </a:r>
                <a14:m>
                  <m:oMath xmlns:m="http://schemas.openxmlformats.org/officeDocument/2006/math">
                    <m:r>
                      <a:rPr lang="en-US" altLang="zh-CN" i="1">
                        <a:latin typeface="Cambria Math" panose="02040503050406030204" pitchFamily="18" charset="0"/>
                        <a:ea typeface="思源黑体" panose="020B0400000000000000" pitchFamily="34" charset="-122"/>
                      </a:rPr>
                      <m:t>𝑋</m:t>
                    </m:r>
                    <m:r>
                      <a:rPr lang="en-US" altLang="zh-CN" i="1">
                        <a:latin typeface="Cambria Math" panose="02040503050406030204" pitchFamily="18" charset="0"/>
                        <a:ea typeface="Cambria Math" panose="02040503050406030204" pitchFamily="18" charset="0"/>
                      </a:rPr>
                      <m:t>≻</m:t>
                    </m:r>
                  </m:oMath>
                </a14:m>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𝑍</m:t>
                    </m:r>
                  </m:oMath>
                </a14:m>
                <a:endParaRPr lang="en-US" altLang="zh-CN" dirty="0">
                  <a:ea typeface="思源黑体" panose="020B0400000000000000" pitchFamily="34" charset="-122"/>
                </a:endParaRPr>
              </a:p>
              <a:p>
                <a:pPr marL="0" indent="0">
                  <a:lnSpc>
                    <a:spcPct val="114000"/>
                  </a:lnSpc>
                  <a:buNone/>
                </a:pPr>
                <a:endParaRPr lang="en-US" altLang="zh-CN" b="1" dirty="0">
                  <a:ea typeface="思源黑体" panose="020B0400000000000000" pitchFamily="34" charset="-122"/>
                </a:endParaRPr>
              </a:p>
              <a:p>
                <a:pPr marL="457200" indent="-457200">
                  <a:lnSpc>
                    <a:spcPct val="114000"/>
                  </a:lnSpc>
                  <a:buFont typeface="+mj-lt"/>
                  <a:buAutoNum type="arabicPeriod"/>
                </a:pPr>
                <a:endParaRPr lang="en-US" altLang="zh-CN" dirty="0">
                  <a:ea typeface="思源黑体" panose="020B0400000000000000" pitchFamily="34" charset="-122"/>
                </a:endParaRPr>
              </a:p>
              <a:p>
                <a:pPr marL="457200" indent="-457200">
                  <a:lnSpc>
                    <a:spcPct val="114000"/>
                  </a:lnSpc>
                  <a:buFont typeface="+mj-lt"/>
                  <a:buAutoNum type="arabicPeriod"/>
                </a:pPr>
                <a:endParaRPr lang="en-US" altLang="zh-CN" dirty="0">
                  <a:ea typeface="思源黑体" panose="020B0400000000000000" pitchFamily="34" charset="-122"/>
                </a:endParaRPr>
              </a:p>
              <a:p>
                <a:pPr marL="457200" indent="-457200">
                  <a:lnSpc>
                    <a:spcPct val="114000"/>
                  </a:lnSpc>
                  <a:buFont typeface="+mj-lt"/>
                  <a:buAutoNum type="arabicPeriod"/>
                </a:pPr>
                <a:endParaRPr lang="en-US" altLang="zh-CN" dirty="0">
                  <a:ea typeface="思源黑体" panose="020B0400000000000000" pitchFamily="34" charset="-122"/>
                </a:endParaRPr>
              </a:p>
            </p:txBody>
          </p:sp>
        </mc:Choice>
        <mc:Fallback xmlns="">
          <p:sp>
            <p:nvSpPr>
              <p:cNvPr id="3" name="内容占位符 2">
                <a:extLst>
                  <a:ext uri="{FF2B5EF4-FFF2-40B4-BE49-F238E27FC236}">
                    <a16:creationId xmlns:a16="http://schemas.microsoft.com/office/drawing/2014/main" id="{369B6AD9-DD8B-4400-ACFB-5533BD5D2E92}"/>
                  </a:ext>
                </a:extLst>
              </p:cNvPr>
              <p:cNvSpPr>
                <a:spLocks noGrp="1" noRot="1" noChangeAspect="1" noMove="1" noResize="1" noEditPoints="1" noAdjustHandles="1" noChangeArrowheads="1" noChangeShapeType="1" noTextEdit="1"/>
              </p:cNvSpPr>
              <p:nvPr>
                <p:ph idx="1"/>
              </p:nvPr>
            </p:nvSpPr>
            <p:spPr>
              <a:xfrm>
                <a:off x="499534" y="1862927"/>
                <a:ext cx="11455400" cy="4351338"/>
              </a:xfrm>
              <a:blipFill>
                <a:blip r:embed="rId3"/>
                <a:stretch>
                  <a:fillRect l="-443" t="-2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04145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022B1-2514-47A0-BFC9-4205F8D4E21C}"/>
              </a:ext>
            </a:extLst>
          </p:cNvPr>
          <p:cNvSpPr>
            <a:spLocks noGrp="1"/>
          </p:cNvSpPr>
          <p:nvPr>
            <p:ph type="title"/>
          </p:nvPr>
        </p:nvSpPr>
        <p:spPr/>
        <p:txBody>
          <a:bodyPr/>
          <a:lstStyle/>
          <a:p>
            <a:r>
              <a:rPr lang="zh-CN" altLang="en-US" dirty="0">
                <a:latin typeface="Source Sans Pro" panose="020B0503030403020204" pitchFamily="34" charset="0"/>
                <a:ea typeface="思源黑体" panose="020B0400000000000000" pitchFamily="34" charset="-122"/>
              </a:rPr>
              <a:t>无差异曲线 </a:t>
            </a:r>
            <a:r>
              <a:rPr lang="en-US" altLang="zh-CN" dirty="0">
                <a:latin typeface="Source Sans Pro" panose="020B0503030403020204" pitchFamily="34" charset="0"/>
                <a:ea typeface="思源黑体" panose="020B0400000000000000" pitchFamily="34" charset="-122"/>
              </a:rPr>
              <a:t>Indifference</a:t>
            </a:r>
            <a:r>
              <a:rPr lang="zh-CN" altLang="en-US" dirty="0">
                <a:latin typeface="Source Sans Pro" panose="020B0503030403020204" pitchFamily="34" charset="0"/>
                <a:ea typeface="思源黑体" panose="020B0400000000000000" pitchFamily="34" charset="-122"/>
              </a:rPr>
              <a:t> </a:t>
            </a:r>
            <a:r>
              <a:rPr lang="en-US" altLang="zh-CN" dirty="0">
                <a:latin typeface="Source Sans Pro" panose="020B0503030403020204" pitchFamily="34" charset="0"/>
                <a:ea typeface="思源黑体" panose="020B0400000000000000" pitchFamily="34" charset="-122"/>
              </a:rPr>
              <a:t>curves</a:t>
            </a:r>
            <a:endParaRPr lang="zh-CN" altLang="en-US" dirty="0">
              <a:latin typeface="Source Sans Pro" panose="020B0503030403020204" pitchFamily="34" charset="0"/>
              <a:ea typeface="思源黑体" panose="020B0400000000000000" pitchFamily="34" charset="-122"/>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69B6AD9-DD8B-4400-ACFB-5533BD5D2E92}"/>
                  </a:ext>
                </a:extLst>
              </p:cNvPr>
              <p:cNvSpPr>
                <a:spLocks noGrp="1"/>
              </p:cNvSpPr>
              <p:nvPr>
                <p:ph idx="1"/>
              </p:nvPr>
            </p:nvSpPr>
            <p:spPr>
              <a:xfrm>
                <a:off x="838200" y="1316332"/>
                <a:ext cx="11094156" cy="4351338"/>
              </a:xfrm>
            </p:spPr>
            <p:txBody>
              <a:bodyPr>
                <a:noAutofit/>
              </a:bodyPr>
              <a:lstStyle/>
              <a:p>
                <a:pPr marL="457200" indent="-457200">
                  <a:lnSpc>
                    <a:spcPct val="114000"/>
                  </a:lnSpc>
                  <a:buFont typeface="+mj-lt"/>
                  <a:buAutoNum type="arabicPeriod"/>
                </a:pPr>
                <a:r>
                  <a:rPr lang="zh-CN" altLang="en-US" dirty="0">
                    <a:ea typeface="思源黑体" panose="020B0400000000000000" pitchFamily="34" charset="-122"/>
                  </a:rPr>
                  <a:t>定义：无差异曲线是由消费者认为同样好的消费束构成的集合；消费者对这些商品束无差异</a:t>
                </a:r>
                <a:br>
                  <a:rPr lang="en-US" altLang="zh-CN" dirty="0">
                    <a:ea typeface="思源黑体" panose="020B0400000000000000" pitchFamily="34" charset="-122"/>
                  </a:rPr>
                </a:br>
                <a:r>
                  <a:rPr lang="en-US" altLang="zh-CN" dirty="0">
                    <a:ea typeface="思源黑体" panose="020B0400000000000000" pitchFamily="34" charset="-122"/>
                  </a:rPr>
                  <a:t>A</a:t>
                </a:r>
                <a:r>
                  <a:rPr lang="zh-CN" altLang="en-US" dirty="0">
                    <a:ea typeface="思源黑体" panose="020B0400000000000000" pitchFamily="34" charset="-122"/>
                  </a:rPr>
                  <a:t> </a:t>
                </a:r>
                <a:r>
                  <a:rPr lang="en-US" altLang="zh-CN" dirty="0">
                    <a:ea typeface="思源黑体" panose="020B0400000000000000" pitchFamily="34" charset="-122"/>
                  </a:rPr>
                  <a:t>set</a:t>
                </a:r>
                <a:r>
                  <a:rPr lang="zh-CN" altLang="en-US" dirty="0">
                    <a:ea typeface="思源黑体" panose="020B0400000000000000" pitchFamily="34" charset="-122"/>
                  </a:rPr>
                  <a:t> </a:t>
                </a:r>
                <a:r>
                  <a:rPr lang="en-US" altLang="zh-CN" dirty="0">
                    <a:ea typeface="思源黑体" panose="020B0400000000000000" pitchFamily="34" charset="-122"/>
                  </a:rPr>
                  <a:t>of</a:t>
                </a:r>
                <a:r>
                  <a:rPr lang="zh-CN" altLang="en-US" dirty="0">
                    <a:ea typeface="思源黑体" panose="020B0400000000000000" pitchFamily="34" charset="-122"/>
                  </a:rPr>
                  <a:t> </a:t>
                </a:r>
                <a:r>
                  <a:rPr lang="en-US" altLang="zh-CN" dirty="0">
                    <a:ea typeface="思源黑体" panose="020B0400000000000000" pitchFamily="34" charset="-122"/>
                  </a:rPr>
                  <a:t>bundles</a:t>
                </a:r>
                <a:r>
                  <a:rPr lang="zh-CN" altLang="en-US" dirty="0">
                    <a:ea typeface="思源黑体" panose="020B0400000000000000" pitchFamily="34" charset="-122"/>
                  </a:rPr>
                  <a:t> </a:t>
                </a:r>
                <a:r>
                  <a:rPr lang="en-US" altLang="zh-CN" dirty="0">
                    <a:ea typeface="思源黑体" panose="020B0400000000000000" pitchFamily="34" charset="-122"/>
                  </a:rPr>
                  <a:t>that</a:t>
                </a:r>
                <a:r>
                  <a:rPr lang="zh-CN" altLang="en-US" dirty="0">
                    <a:ea typeface="思源黑体" panose="020B0400000000000000" pitchFamily="34" charset="-122"/>
                  </a:rPr>
                  <a:t> </a:t>
                </a:r>
                <a:r>
                  <a:rPr lang="en-US" altLang="zh-CN" dirty="0">
                    <a:ea typeface="思源黑体" panose="020B0400000000000000" pitchFamily="34" charset="-122"/>
                  </a:rPr>
                  <a:t>are</a:t>
                </a:r>
                <a:r>
                  <a:rPr lang="zh-CN" altLang="en-US" dirty="0">
                    <a:ea typeface="思源黑体" panose="020B0400000000000000" pitchFamily="34" charset="-122"/>
                  </a:rPr>
                  <a:t> </a:t>
                </a:r>
                <a:r>
                  <a:rPr lang="en-US" altLang="zh-CN" dirty="0">
                    <a:ea typeface="思源黑体" panose="020B0400000000000000" pitchFamily="34" charset="-122"/>
                  </a:rPr>
                  <a:t>indifferent</a:t>
                </a:r>
                <a:r>
                  <a:rPr lang="zh-CN" altLang="en-US" dirty="0">
                    <a:ea typeface="思源黑体" panose="020B0400000000000000" pitchFamily="34" charset="-122"/>
                  </a:rPr>
                  <a:t> </a:t>
                </a:r>
                <a:r>
                  <a:rPr lang="en-US" altLang="zh-CN" dirty="0">
                    <a:ea typeface="思源黑体" panose="020B0400000000000000" pitchFamily="34" charset="-122"/>
                  </a:rPr>
                  <a:t>for</a:t>
                </a:r>
                <a:r>
                  <a:rPr lang="zh-CN" altLang="en-US" dirty="0">
                    <a:ea typeface="思源黑体" panose="020B0400000000000000" pitchFamily="34" charset="-122"/>
                  </a:rPr>
                  <a:t> </a:t>
                </a:r>
                <a:r>
                  <a:rPr lang="en-US" altLang="zh-CN" dirty="0">
                    <a:ea typeface="思源黑体" panose="020B0400000000000000" pitchFamily="34" charset="-122"/>
                  </a:rPr>
                  <a:t>a</a:t>
                </a:r>
                <a:r>
                  <a:rPr lang="zh-CN" altLang="en-US" dirty="0">
                    <a:ea typeface="思源黑体" panose="020B0400000000000000" pitchFamily="34" charset="-122"/>
                  </a:rPr>
                  <a:t> </a:t>
                </a:r>
                <a:r>
                  <a:rPr lang="en-US" altLang="zh-CN" dirty="0">
                    <a:ea typeface="思源黑体" panose="020B0400000000000000" pitchFamily="34" charset="-122"/>
                  </a:rPr>
                  <a:t>consumption</a:t>
                </a:r>
              </a:p>
              <a:p>
                <a:pPr marL="457200" indent="-457200">
                  <a:lnSpc>
                    <a:spcPct val="114000"/>
                  </a:lnSpc>
                  <a:buFont typeface="+mj-lt"/>
                  <a:buAutoNum type="arabicPeriod"/>
                </a:pPr>
                <a:r>
                  <a:rPr lang="zh-CN" altLang="en-US" dirty="0">
                    <a:ea typeface="思源黑体" panose="020B0400000000000000" pitchFamily="34" charset="-122"/>
                  </a:rPr>
                  <a:t>根据无差异关系的传递性：如果 </a:t>
                </a:r>
                <a14:m>
                  <m:oMath xmlns:m="http://schemas.openxmlformats.org/officeDocument/2006/math">
                    <m:r>
                      <a:rPr lang="en-US" altLang="zh-CN" i="1">
                        <a:latin typeface="Cambria Math" panose="02040503050406030204" pitchFamily="18" charset="0"/>
                        <a:ea typeface="思源黑体" panose="020B0400000000000000" pitchFamily="34" charset="-122"/>
                      </a:rPr>
                      <m:t>𝑋</m:t>
                    </m:r>
                    <m:r>
                      <a:rPr lang="zh-CN" altLang="en-US">
                        <a:latin typeface="Cambria Math" panose="02040503050406030204" pitchFamily="18" charset="0"/>
                        <a:ea typeface="思源黑体" panose="020B0400000000000000" pitchFamily="34" charset="-122"/>
                      </a:rPr>
                      <m:t> </m:t>
                    </m:r>
                    <m:r>
                      <a:rPr lang="en-US" altLang="zh-CN">
                        <a:latin typeface="Cambria Math" panose="02040503050406030204" pitchFamily="18" charset="0"/>
                        <a:ea typeface="思源黑体" panose="020B0400000000000000" pitchFamily="34" charset="-122"/>
                      </a:rPr>
                      <m:t>~</m:t>
                    </m:r>
                    <m:r>
                      <a:rPr lang="zh-CN" altLang="en-US">
                        <a:latin typeface="Cambria Math" panose="02040503050406030204" pitchFamily="18" charset="0"/>
                        <a:ea typeface="思源黑体" panose="020B0400000000000000" pitchFamily="34" charset="-122"/>
                      </a:rPr>
                      <m:t> </m:t>
                    </m:r>
                    <m:r>
                      <a:rPr lang="en-US" altLang="zh-CN" i="1">
                        <a:latin typeface="Cambria Math" panose="02040503050406030204" pitchFamily="18" charset="0"/>
                        <a:ea typeface="Cambria Math" panose="02040503050406030204" pitchFamily="18" charset="0"/>
                      </a:rPr>
                      <m:t>𝑌</m:t>
                    </m:r>
                  </m:oMath>
                </a14:m>
                <a:r>
                  <a:rPr lang="zh-CN" altLang="en-US" dirty="0">
                    <a:ea typeface="思源黑体" panose="020B0400000000000000" pitchFamily="34" charset="-122"/>
                  </a:rPr>
                  <a:t>，而且 </a:t>
                </a:r>
                <a14:m>
                  <m:oMath xmlns:m="http://schemas.openxmlformats.org/officeDocument/2006/math">
                    <m:r>
                      <a:rPr lang="en-US" altLang="zh-CN" i="1">
                        <a:latin typeface="Cambria Math" panose="02040503050406030204" pitchFamily="18" charset="0"/>
                        <a:ea typeface="思源黑体" panose="020B0400000000000000" pitchFamily="34" charset="-122"/>
                      </a:rPr>
                      <m:t>𝑋</m:t>
                    </m:r>
                    <m:r>
                      <a:rPr lang="zh-CN" altLang="en-US">
                        <a:latin typeface="Cambria Math" panose="02040503050406030204" pitchFamily="18" charset="0"/>
                        <a:ea typeface="思源黑体" panose="020B0400000000000000" pitchFamily="34" charset="-122"/>
                      </a:rPr>
                      <m:t> </m:t>
                    </m:r>
                    <m:r>
                      <a:rPr lang="en-US" altLang="zh-CN">
                        <a:latin typeface="Cambria Math" panose="02040503050406030204" pitchFamily="18" charset="0"/>
                        <a:ea typeface="思源黑体" panose="020B0400000000000000" pitchFamily="34" charset="-122"/>
                      </a:rPr>
                      <m:t>~</m:t>
                    </m:r>
                    <m:r>
                      <a:rPr lang="zh-CN" altLang="en-US" i="1">
                        <a:latin typeface="Cambria Math" panose="02040503050406030204" pitchFamily="18" charset="0"/>
                        <a:ea typeface="思源黑体" panose="020B0400000000000000" pitchFamily="34" charset="-122"/>
                      </a:rPr>
                      <m:t> </m:t>
                    </m:r>
                    <m:r>
                      <a:rPr lang="en-US" altLang="zh-CN" i="1">
                        <a:latin typeface="Cambria Math" panose="02040503050406030204" pitchFamily="18" charset="0"/>
                        <a:ea typeface="Cambria Math" panose="02040503050406030204" pitchFamily="18" charset="0"/>
                      </a:rPr>
                      <m:t>𝑍</m:t>
                    </m:r>
                  </m:oMath>
                </a14:m>
                <a:r>
                  <a:rPr lang="zh-CN" altLang="en-US" dirty="0">
                    <a:ea typeface="思源黑体" panose="020B0400000000000000" pitchFamily="34" charset="-122"/>
                  </a:rPr>
                  <a:t>，则</a:t>
                </a:r>
                <a14:m>
                  <m:oMath xmlns:m="http://schemas.openxmlformats.org/officeDocument/2006/math">
                    <m:r>
                      <a:rPr lang="zh-CN" altLang="en-US">
                        <a:latin typeface="Cambria Math" panose="02040503050406030204" pitchFamily="18" charset="0"/>
                        <a:ea typeface="思源黑体" panose="020B0400000000000000" pitchFamily="34" charset="-122"/>
                      </a:rPr>
                      <m:t> </m:t>
                    </m:r>
                    <m:r>
                      <a:rPr lang="en-US" altLang="zh-CN" i="1">
                        <a:latin typeface="Cambria Math" panose="02040503050406030204" pitchFamily="18" charset="0"/>
                        <a:ea typeface="思源黑体" panose="020B0400000000000000" pitchFamily="34" charset="-122"/>
                      </a:rPr>
                      <m:t>𝑋</m:t>
                    </m:r>
                    <m:r>
                      <a:rPr lang="zh-CN" altLang="en-US">
                        <a:latin typeface="Cambria Math" panose="02040503050406030204" pitchFamily="18" charset="0"/>
                        <a:ea typeface="思源黑体" panose="020B0400000000000000" pitchFamily="34" charset="-122"/>
                      </a:rPr>
                      <m:t> </m:t>
                    </m:r>
                    <m:r>
                      <a:rPr lang="en-US" altLang="zh-CN">
                        <a:latin typeface="Cambria Math" panose="02040503050406030204" pitchFamily="18" charset="0"/>
                        <a:ea typeface="思源黑体" panose="020B0400000000000000" pitchFamily="34" charset="-122"/>
                      </a:rPr>
                      <m:t>~</m:t>
                    </m:r>
                    <m:r>
                      <a:rPr lang="zh-CN" altLang="en-US">
                        <a:latin typeface="Cambria Math" panose="02040503050406030204" pitchFamily="18" charset="0"/>
                        <a:ea typeface="思源黑体" panose="020B0400000000000000" pitchFamily="34" charset="-122"/>
                      </a:rPr>
                      <m:t> </m:t>
                    </m:r>
                    <m:r>
                      <a:rPr lang="en-US" altLang="zh-CN" i="1">
                        <a:latin typeface="Cambria Math" panose="02040503050406030204" pitchFamily="18" charset="0"/>
                        <a:ea typeface="Cambria Math" panose="02040503050406030204" pitchFamily="18" charset="0"/>
                      </a:rPr>
                      <m:t>𝑍</m:t>
                    </m:r>
                  </m:oMath>
                </a14:m>
                <a:r>
                  <a:rPr lang="zh-CN" altLang="en-US" dirty="0">
                    <a:ea typeface="Cambria Math" panose="02040503050406030204" pitchFamily="18" charset="0"/>
                  </a:rPr>
                  <a:t> </a:t>
                </a:r>
                <a:r>
                  <a:rPr lang="en-US" altLang="zh-CN" dirty="0">
                    <a:ea typeface="Cambria Math" panose="02040503050406030204" pitchFamily="18" charset="0"/>
                    <a:sym typeface="Wingdings" pitchFamily="2" charset="2"/>
                  </a:rPr>
                  <a:t></a:t>
                </a:r>
                <a:r>
                  <a:rPr lang="zh-CN" altLang="en-US" dirty="0">
                    <a:ea typeface="Cambria Math" panose="02040503050406030204" pitchFamily="18" charset="0"/>
                    <a:sym typeface="Wingdings" pitchFamily="2" charset="2"/>
                  </a:rPr>
                  <a:t> </a:t>
                </a:r>
                <a14:m>
                  <m:oMath xmlns:m="http://schemas.openxmlformats.org/officeDocument/2006/math">
                    <m:r>
                      <a:rPr lang="en-US" altLang="zh-CN" i="1" smtClean="0">
                        <a:latin typeface="Cambria Math" panose="02040503050406030204" pitchFamily="18" charset="0"/>
                        <a:ea typeface="思源黑体" panose="020B0400000000000000" pitchFamily="34" charset="-122"/>
                      </a:rPr>
                      <m:t>𝑋</m:t>
                    </m:r>
                    <m:r>
                      <a:rPr lang="en-US" altLang="zh-CN" b="0" i="0" smtClean="0">
                        <a:latin typeface="Cambria Math" panose="02040503050406030204" pitchFamily="18" charset="0"/>
                        <a:ea typeface="思源黑体" panose="020B0400000000000000" pitchFamily="34" charset="-122"/>
                      </a:rPr>
                      <m:t>,</m:t>
                    </m:r>
                    <m:r>
                      <a:rPr lang="en-US" altLang="zh-CN" i="1">
                        <a:latin typeface="Cambria Math" panose="02040503050406030204" pitchFamily="18" charset="0"/>
                        <a:ea typeface="Cambria Math" panose="02040503050406030204" pitchFamily="18" charset="0"/>
                      </a:rPr>
                      <m:t>𝑌</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𝑍</m:t>
                    </m:r>
                  </m:oMath>
                </a14:m>
                <a:r>
                  <a:rPr lang="zh-CN" altLang="en-US" dirty="0">
                    <a:ea typeface="思源黑体" panose="020B0400000000000000" pitchFamily="34" charset="-122"/>
                  </a:rPr>
                  <a:t>在一条无差异曲线上</a:t>
                </a:r>
                <a:endParaRPr lang="en-US" altLang="zh-CN" dirty="0">
                  <a:ea typeface="思源黑体" panose="020B0400000000000000" pitchFamily="34" charset="-122"/>
                </a:endParaRPr>
              </a:p>
              <a:p>
                <a:pPr marL="457200" indent="-457200">
                  <a:lnSpc>
                    <a:spcPct val="114000"/>
                  </a:lnSpc>
                  <a:buFont typeface="+mj-lt"/>
                  <a:buAutoNum type="arabicPeriod"/>
                </a:pPr>
                <a:r>
                  <a:rPr lang="zh-CN" altLang="en-US" b="1" dirty="0">
                    <a:ea typeface="思源黑体" panose="020B0400000000000000" pitchFamily="34" charset="-122"/>
                  </a:rPr>
                  <a:t>无差异曲线永远不相交</a:t>
                </a:r>
                <a:endParaRPr lang="en-US" altLang="zh-CN" b="1" dirty="0">
                  <a:ea typeface="思源黑体" panose="020B0400000000000000" pitchFamily="34" charset="-122"/>
                </a:endParaRPr>
              </a:p>
            </p:txBody>
          </p:sp>
        </mc:Choice>
        <mc:Fallback xmlns="">
          <p:sp>
            <p:nvSpPr>
              <p:cNvPr id="3" name="内容占位符 2">
                <a:extLst>
                  <a:ext uri="{FF2B5EF4-FFF2-40B4-BE49-F238E27FC236}">
                    <a16:creationId xmlns:a16="http://schemas.microsoft.com/office/drawing/2014/main" id="{369B6AD9-DD8B-4400-ACFB-5533BD5D2E92}"/>
                  </a:ext>
                </a:extLst>
              </p:cNvPr>
              <p:cNvSpPr>
                <a:spLocks noGrp="1" noRot="1" noChangeAspect="1" noMove="1" noResize="1" noEditPoints="1" noAdjustHandles="1" noChangeArrowheads="1" noChangeShapeType="1" noTextEdit="1"/>
              </p:cNvSpPr>
              <p:nvPr>
                <p:ph idx="1"/>
              </p:nvPr>
            </p:nvSpPr>
            <p:spPr>
              <a:xfrm>
                <a:off x="838200" y="1316332"/>
                <a:ext cx="11094156" cy="4351338"/>
              </a:xfrm>
              <a:blipFill>
                <a:blip r:embed="rId3"/>
                <a:stretch>
                  <a:fillRect l="-686" t="-58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BCDB5075-F2B8-E64F-9FFA-6FCC98503B78}"/>
              </a:ext>
            </a:extLst>
          </p:cNvPr>
          <p:cNvPicPr>
            <a:picLocks noChangeAspect="1"/>
          </p:cNvPicPr>
          <p:nvPr/>
        </p:nvPicPr>
        <p:blipFill rotWithShape="1">
          <a:blip r:embed="rId4"/>
          <a:srcRect l="2612" t="1854" r="5222" b="-1"/>
          <a:stretch/>
        </p:blipFill>
        <p:spPr>
          <a:xfrm>
            <a:off x="259644" y="3157052"/>
            <a:ext cx="5836791" cy="3592424"/>
          </a:xfrm>
          <a:prstGeom prst="rect">
            <a:avLst/>
          </a:prstGeom>
        </p:spPr>
      </p:pic>
      <p:pic>
        <p:nvPicPr>
          <p:cNvPr id="5" name="图片 4">
            <a:extLst>
              <a:ext uri="{FF2B5EF4-FFF2-40B4-BE49-F238E27FC236}">
                <a16:creationId xmlns:a16="http://schemas.microsoft.com/office/drawing/2014/main" id="{CC63531E-B7E7-914D-892A-E62329DB615F}"/>
              </a:ext>
            </a:extLst>
          </p:cNvPr>
          <p:cNvPicPr>
            <a:picLocks noChangeAspect="1"/>
          </p:cNvPicPr>
          <p:nvPr/>
        </p:nvPicPr>
        <p:blipFill rotWithShape="1">
          <a:blip r:embed="rId5"/>
          <a:srcRect t="1997" r="2755"/>
          <a:stretch/>
        </p:blipFill>
        <p:spPr>
          <a:xfrm>
            <a:off x="6203791" y="3157052"/>
            <a:ext cx="5728565" cy="3592424"/>
          </a:xfrm>
          <a:prstGeom prst="rect">
            <a:avLst/>
          </a:prstGeom>
        </p:spPr>
      </p:pic>
    </p:spTree>
    <p:extLst>
      <p:ext uri="{BB962C8B-B14F-4D97-AF65-F5344CB8AC3E}">
        <p14:creationId xmlns:p14="http://schemas.microsoft.com/office/powerpoint/2010/main" val="3576988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022B1-2514-47A0-BFC9-4205F8D4E21C}"/>
              </a:ext>
            </a:extLst>
          </p:cNvPr>
          <p:cNvSpPr>
            <a:spLocks noGrp="1"/>
          </p:cNvSpPr>
          <p:nvPr>
            <p:ph type="title"/>
          </p:nvPr>
        </p:nvSpPr>
        <p:spPr/>
        <p:txBody>
          <a:bodyPr/>
          <a:lstStyle/>
          <a:p>
            <a:r>
              <a:rPr lang="zh-CN" altLang="en-US" dirty="0">
                <a:latin typeface="Source Sans Pro" panose="020B0503030403020204" pitchFamily="34" charset="0"/>
                <a:ea typeface="思源黑体" panose="020B0400000000000000" pitchFamily="34" charset="-122"/>
              </a:rPr>
              <a:t>关于偏好的假设 </a:t>
            </a:r>
            <a:r>
              <a:rPr lang="en-US" altLang="zh-CN" dirty="0">
                <a:latin typeface="Source Sans Pro" panose="020B0503030403020204" pitchFamily="34" charset="0"/>
                <a:ea typeface="思源黑体" panose="020B0400000000000000" pitchFamily="34" charset="-122"/>
              </a:rPr>
              <a:t>Assumptions</a:t>
            </a:r>
            <a:r>
              <a:rPr lang="zh-CN" altLang="en-US" dirty="0">
                <a:latin typeface="Source Sans Pro" panose="020B0503030403020204" pitchFamily="34" charset="0"/>
                <a:ea typeface="思源黑体" panose="020B0400000000000000" pitchFamily="34" charset="-122"/>
              </a:rPr>
              <a:t> </a:t>
            </a:r>
            <a:r>
              <a:rPr lang="en-US" altLang="zh-CN" dirty="0">
                <a:latin typeface="Source Sans Pro" panose="020B0503030403020204" pitchFamily="34" charset="0"/>
                <a:ea typeface="思源黑体" panose="020B0400000000000000" pitchFamily="34" charset="-122"/>
              </a:rPr>
              <a:t>on</a:t>
            </a:r>
            <a:r>
              <a:rPr lang="zh-CN" altLang="en-US" dirty="0">
                <a:latin typeface="Source Sans Pro" panose="020B0503030403020204" pitchFamily="34" charset="0"/>
                <a:ea typeface="思源黑体" panose="020B0400000000000000" pitchFamily="34" charset="-122"/>
              </a:rPr>
              <a:t> </a:t>
            </a:r>
            <a:r>
              <a:rPr lang="en-US" altLang="zh-CN" dirty="0">
                <a:latin typeface="Source Sans Pro" panose="020B0503030403020204" pitchFamily="34" charset="0"/>
                <a:ea typeface="思源黑体" panose="020B0400000000000000" pitchFamily="34" charset="-122"/>
              </a:rPr>
              <a:t>preference</a:t>
            </a:r>
            <a:endParaRPr lang="zh-CN" altLang="en-US" dirty="0">
              <a:latin typeface="Source Sans Pro" panose="020B0503030403020204" pitchFamily="34" charset="0"/>
              <a:ea typeface="思源黑体" panose="020B0400000000000000" pitchFamily="34" charset="-122"/>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69B6AD9-DD8B-4400-ACFB-5533BD5D2E92}"/>
                  </a:ext>
                </a:extLst>
              </p:cNvPr>
              <p:cNvSpPr>
                <a:spLocks noGrp="1"/>
              </p:cNvSpPr>
              <p:nvPr>
                <p:ph idx="1"/>
              </p:nvPr>
            </p:nvSpPr>
            <p:spPr>
              <a:xfrm>
                <a:off x="259644" y="1479105"/>
                <a:ext cx="11932356" cy="4351338"/>
              </a:xfrm>
            </p:spPr>
            <p:txBody>
              <a:bodyPr>
                <a:noAutofit/>
              </a:bodyPr>
              <a:lstStyle/>
              <a:p>
                <a:pPr marL="457200" indent="-457200">
                  <a:lnSpc>
                    <a:spcPct val="114000"/>
                  </a:lnSpc>
                  <a:buAutoNum type="arabicPeriod" startAt="3"/>
                </a:pPr>
                <a:r>
                  <a:rPr lang="zh-CN" altLang="en-US" b="1" dirty="0">
                    <a:ea typeface="思源黑体" panose="020B0400000000000000" pitchFamily="34" charset="-122"/>
                  </a:rPr>
                  <a:t>单调性 </a:t>
                </a:r>
                <a:r>
                  <a:rPr lang="en-US" altLang="zh-CN" b="1" dirty="0">
                    <a:ea typeface="思源黑体" panose="020B0400000000000000" pitchFamily="34" charset="-122"/>
                  </a:rPr>
                  <a:t>Monotonicity</a:t>
                </a:r>
              </a:p>
              <a:p>
                <a:pPr lvl="2">
                  <a:lnSpc>
                    <a:spcPct val="114000"/>
                  </a:lnSpc>
                </a:pPr>
                <a:r>
                  <a:rPr lang="zh-CN" altLang="en-US" dirty="0">
                    <a:ea typeface="思源黑体" panose="020B0400000000000000" pitchFamily="34" charset="-122"/>
                  </a:rPr>
                  <a:t>所有商品都是消费者想要的东西，商品数量越多越好 </a:t>
                </a:r>
                <a:endParaRPr lang="en-US" altLang="zh-CN" dirty="0">
                  <a:ea typeface="思源黑体" panose="020B0400000000000000" pitchFamily="34" charset="-122"/>
                </a:endParaRPr>
              </a:p>
              <a:p>
                <a:pPr lvl="2">
                  <a:lnSpc>
                    <a:spcPct val="114000"/>
                  </a:lnSpc>
                </a:pPr>
                <a14:m>
                  <m:oMath xmlns:m="http://schemas.openxmlformats.org/officeDocument/2006/math">
                    <m:r>
                      <a:rPr lang="en-US" altLang="zh-CN" i="1">
                        <a:latin typeface="Cambria Math" panose="02040503050406030204" pitchFamily="18" charset="0"/>
                        <a:ea typeface="思源黑体" panose="020B0400000000000000" pitchFamily="34" charset="-122"/>
                      </a:rPr>
                      <m:t>𝑋</m:t>
                    </m:r>
                  </m:oMath>
                </a14:m>
                <a:r>
                  <a:rPr lang="zh-CN" altLang="en-US" dirty="0">
                    <a:ea typeface="思源黑体" panose="020B0400000000000000" pitchFamily="34" charset="-122"/>
                  </a:rPr>
                  <a:t> 和 </a:t>
                </a:r>
                <a14:m>
                  <m:oMath xmlns:m="http://schemas.openxmlformats.org/officeDocument/2006/math">
                    <m:r>
                      <a:rPr lang="en-US" altLang="zh-CN" i="1">
                        <a:latin typeface="Cambria Math" panose="02040503050406030204" pitchFamily="18" charset="0"/>
                        <a:ea typeface="Cambria Math" panose="02040503050406030204" pitchFamily="18" charset="0"/>
                      </a:rPr>
                      <m:t>𝑌</m:t>
                    </m:r>
                  </m:oMath>
                </a14:m>
                <a:r>
                  <a:rPr lang="zh-CN" altLang="en-US" dirty="0">
                    <a:ea typeface="思源黑体" panose="020B0400000000000000" pitchFamily="34" charset="-122"/>
                  </a:rPr>
                  <a:t> 两个消费束：如果</a:t>
                </a:r>
                <a14:m>
                  <m:oMath xmlns:m="http://schemas.openxmlformats.org/officeDocument/2006/math">
                    <m:r>
                      <a:rPr lang="zh-CN" altLang="en-US" b="0" i="0" smtClean="0">
                        <a:latin typeface="Cambria Math" panose="02040503050406030204" pitchFamily="18" charset="0"/>
                        <a:ea typeface="思源黑体" panose="020B0400000000000000" pitchFamily="34" charset="-122"/>
                      </a:rPr>
                      <m:t> </m:t>
                    </m:r>
                    <m:r>
                      <a:rPr lang="en-US" altLang="zh-CN" i="1">
                        <a:latin typeface="Cambria Math" panose="02040503050406030204" pitchFamily="18" charset="0"/>
                        <a:ea typeface="思源黑体" panose="020B0400000000000000" pitchFamily="34" charset="-122"/>
                      </a:rPr>
                      <m:t>𝑋</m:t>
                    </m:r>
                    <m:r>
                      <a:rPr lang="zh-CN" altLang="en-US" b="0" i="1" smtClean="0">
                        <a:latin typeface="Cambria Math" panose="02040503050406030204" pitchFamily="18" charset="0"/>
                        <a:ea typeface="思源黑体" panose="020B0400000000000000" pitchFamily="34" charset="-122"/>
                      </a:rPr>
                      <m:t> </m:t>
                    </m:r>
                  </m:oMath>
                </a14:m>
                <a:r>
                  <a:rPr lang="zh-CN" altLang="en-US" dirty="0">
                    <a:ea typeface="思源黑体" panose="020B0400000000000000" pitchFamily="34" charset="-122"/>
                  </a:rPr>
                  <a:t>中的每个商品数量至少大于等于</a:t>
                </a:r>
                <a14:m>
                  <m:oMath xmlns:m="http://schemas.openxmlformats.org/officeDocument/2006/math">
                    <m:r>
                      <a:rPr lang="zh-CN" altLang="en-US" b="0" i="0"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𝑌</m:t>
                    </m:r>
                    <m:r>
                      <a:rPr lang="zh-CN" altLang="en-US" b="0" i="1" smtClean="0">
                        <a:latin typeface="Cambria Math" panose="02040503050406030204" pitchFamily="18" charset="0"/>
                        <a:ea typeface="Cambria Math" panose="02040503050406030204" pitchFamily="18" charset="0"/>
                      </a:rPr>
                      <m:t> </m:t>
                    </m:r>
                  </m:oMath>
                </a14:m>
                <a:r>
                  <a:rPr lang="zh-CN" altLang="en-US" dirty="0">
                    <a:ea typeface="思源黑体" panose="020B0400000000000000" pitchFamily="34" charset="-122"/>
                  </a:rPr>
                  <a:t>中的每个商品数量，则</a:t>
                </a:r>
                <a14:m>
                  <m:oMath xmlns:m="http://schemas.openxmlformats.org/officeDocument/2006/math">
                    <m:r>
                      <a:rPr lang="zh-CN" altLang="en-US" b="0" i="0" smtClean="0">
                        <a:latin typeface="Cambria Math" panose="02040503050406030204" pitchFamily="18" charset="0"/>
                        <a:ea typeface="思源黑体" panose="020B0400000000000000" pitchFamily="34" charset="-122"/>
                      </a:rPr>
                      <m:t> </m:t>
                    </m:r>
                    <m:r>
                      <a:rPr lang="en-US" altLang="zh-CN" i="1">
                        <a:latin typeface="Cambria Math" panose="02040503050406030204" pitchFamily="18" charset="0"/>
                        <a:ea typeface="思源黑体" panose="020B0400000000000000" pitchFamily="34" charset="-122"/>
                      </a:rPr>
                      <m:t>𝑋</m:t>
                    </m:r>
                    <m:r>
                      <a:rPr lang="zh-CN" altLang="en-US" i="1">
                        <a:latin typeface="Cambria Math" panose="02040503050406030204" pitchFamily="18" charset="0"/>
                        <a:ea typeface="思源黑体" panose="020B0400000000000000" pitchFamily="34" charset="-122"/>
                      </a:rPr>
                      <m:t>⪰</m:t>
                    </m:r>
                    <m:r>
                      <a:rPr lang="en-US" altLang="zh-CN" i="1">
                        <a:latin typeface="Cambria Math" panose="02040503050406030204" pitchFamily="18" charset="0"/>
                        <a:ea typeface="Cambria Math" panose="02040503050406030204" pitchFamily="18" charset="0"/>
                      </a:rPr>
                      <m:t>𝑌</m:t>
                    </m:r>
                  </m:oMath>
                </a14:m>
                <a:endParaRPr lang="en-US" altLang="zh-CN" dirty="0">
                  <a:ea typeface="思源黑体" panose="020B0400000000000000" pitchFamily="34" charset="-122"/>
                </a:endParaRPr>
              </a:p>
              <a:p>
                <a:pPr lvl="2">
                  <a:lnSpc>
                    <a:spcPct val="114000"/>
                  </a:lnSpc>
                </a:pPr>
                <a:r>
                  <a:rPr lang="zh-CN" altLang="en-US" dirty="0">
                    <a:ea typeface="思源黑体" panose="020B0400000000000000" pitchFamily="34" charset="-122"/>
                  </a:rPr>
                  <a:t>结论：对消费者想要的两种商品，表示偏好的无差异曲线一定是</a:t>
                </a:r>
                <a:r>
                  <a:rPr lang="zh-CN" altLang="en-US" b="1" dirty="0">
                    <a:ea typeface="思源黑体" panose="020B0400000000000000" pitchFamily="34" charset="-122"/>
                  </a:rPr>
                  <a:t>斜率向下的细线 </a:t>
                </a:r>
                <a:endParaRPr lang="en-US" altLang="zh-CN" b="1" dirty="0">
                  <a:ea typeface="思源黑体" panose="020B0400000000000000" pitchFamily="34" charset="-122"/>
                </a:endParaRPr>
              </a:p>
              <a:p>
                <a:pPr marL="457200" indent="-457200">
                  <a:lnSpc>
                    <a:spcPct val="114000"/>
                  </a:lnSpc>
                  <a:buFont typeface="+mj-lt"/>
                  <a:buAutoNum type="arabicPeriod"/>
                </a:pPr>
                <a:endParaRPr lang="en-US" altLang="zh-CN" b="1" dirty="0">
                  <a:ea typeface="思源黑体" panose="020B0400000000000000" pitchFamily="34" charset="-122"/>
                </a:endParaRPr>
              </a:p>
              <a:p>
                <a:pPr marL="0" indent="0">
                  <a:lnSpc>
                    <a:spcPct val="114000"/>
                  </a:lnSpc>
                  <a:buNone/>
                </a:pPr>
                <a:endParaRPr lang="en-US" altLang="zh-CN" dirty="0">
                  <a:ea typeface="思源黑体" panose="020B0400000000000000" pitchFamily="34" charset="-122"/>
                </a:endParaRPr>
              </a:p>
              <a:p>
                <a:pPr marL="457200" indent="-457200">
                  <a:lnSpc>
                    <a:spcPct val="114000"/>
                  </a:lnSpc>
                  <a:buFont typeface="+mj-lt"/>
                  <a:buAutoNum type="arabicPeriod"/>
                </a:pPr>
                <a:endParaRPr lang="en-US" altLang="zh-CN" dirty="0">
                  <a:ea typeface="思源黑体" panose="020B0400000000000000" pitchFamily="34" charset="-122"/>
                </a:endParaRPr>
              </a:p>
              <a:p>
                <a:pPr marL="457200" indent="-457200">
                  <a:lnSpc>
                    <a:spcPct val="114000"/>
                  </a:lnSpc>
                  <a:buFont typeface="+mj-lt"/>
                  <a:buAutoNum type="arabicPeriod"/>
                </a:pPr>
                <a:endParaRPr lang="en-US" altLang="zh-CN" dirty="0">
                  <a:ea typeface="思源黑体" panose="020B0400000000000000" pitchFamily="34" charset="-122"/>
                </a:endParaRPr>
              </a:p>
              <a:p>
                <a:pPr marL="457200" indent="-457200">
                  <a:lnSpc>
                    <a:spcPct val="114000"/>
                  </a:lnSpc>
                  <a:buFont typeface="+mj-lt"/>
                  <a:buAutoNum type="arabicPeriod"/>
                </a:pPr>
                <a:endParaRPr lang="en-US" altLang="zh-CN" dirty="0">
                  <a:ea typeface="思源黑体" panose="020B0400000000000000" pitchFamily="34" charset="-122"/>
                </a:endParaRPr>
              </a:p>
            </p:txBody>
          </p:sp>
        </mc:Choice>
        <mc:Fallback xmlns="">
          <p:sp>
            <p:nvSpPr>
              <p:cNvPr id="3" name="内容占位符 2">
                <a:extLst>
                  <a:ext uri="{FF2B5EF4-FFF2-40B4-BE49-F238E27FC236}">
                    <a16:creationId xmlns:a16="http://schemas.microsoft.com/office/drawing/2014/main" id="{369B6AD9-DD8B-4400-ACFB-5533BD5D2E92}"/>
                  </a:ext>
                </a:extLst>
              </p:cNvPr>
              <p:cNvSpPr>
                <a:spLocks noGrp="1" noRot="1" noChangeAspect="1" noMove="1" noResize="1" noEditPoints="1" noAdjustHandles="1" noChangeArrowheads="1" noChangeShapeType="1" noTextEdit="1"/>
              </p:cNvSpPr>
              <p:nvPr>
                <p:ph idx="1"/>
              </p:nvPr>
            </p:nvSpPr>
            <p:spPr>
              <a:xfrm>
                <a:off x="259644" y="1479105"/>
                <a:ext cx="11932356" cy="4351338"/>
              </a:xfrm>
              <a:blipFill>
                <a:blip r:embed="rId3"/>
                <a:stretch>
                  <a:fillRect l="-638" t="-58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8E0CCE04-E3D9-EE47-999E-FB7CDDF23EC5}"/>
              </a:ext>
            </a:extLst>
          </p:cNvPr>
          <p:cNvPicPr>
            <a:picLocks noChangeAspect="1"/>
          </p:cNvPicPr>
          <p:nvPr/>
        </p:nvPicPr>
        <p:blipFill rotWithShape="1">
          <a:blip r:embed="rId4"/>
          <a:srcRect l="2549" t="2916" r="5008"/>
          <a:stretch/>
        </p:blipFill>
        <p:spPr>
          <a:xfrm>
            <a:off x="1252188" y="3404157"/>
            <a:ext cx="4016718" cy="3172178"/>
          </a:xfrm>
          <a:prstGeom prst="rect">
            <a:avLst/>
          </a:prstGeom>
        </p:spPr>
      </p:pic>
      <p:pic>
        <p:nvPicPr>
          <p:cNvPr id="5" name="图片 4">
            <a:extLst>
              <a:ext uri="{FF2B5EF4-FFF2-40B4-BE49-F238E27FC236}">
                <a16:creationId xmlns:a16="http://schemas.microsoft.com/office/drawing/2014/main" id="{B8AAAF6D-E303-E747-B64A-089BE730A506}"/>
              </a:ext>
            </a:extLst>
          </p:cNvPr>
          <p:cNvPicPr>
            <a:picLocks noChangeAspect="1"/>
          </p:cNvPicPr>
          <p:nvPr/>
        </p:nvPicPr>
        <p:blipFill>
          <a:blip r:embed="rId5"/>
          <a:stretch>
            <a:fillRect/>
          </a:stretch>
        </p:blipFill>
        <p:spPr>
          <a:xfrm>
            <a:off x="6390391" y="3404157"/>
            <a:ext cx="4549421" cy="3278104"/>
          </a:xfrm>
          <a:prstGeom prst="rect">
            <a:avLst/>
          </a:prstGeom>
        </p:spPr>
      </p:pic>
    </p:spTree>
    <p:extLst>
      <p:ext uri="{BB962C8B-B14F-4D97-AF65-F5344CB8AC3E}">
        <p14:creationId xmlns:p14="http://schemas.microsoft.com/office/powerpoint/2010/main" val="4036720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022B1-2514-47A0-BFC9-4205F8D4E21C}"/>
              </a:ext>
            </a:extLst>
          </p:cNvPr>
          <p:cNvSpPr>
            <a:spLocks noGrp="1"/>
          </p:cNvSpPr>
          <p:nvPr>
            <p:ph type="title"/>
          </p:nvPr>
        </p:nvSpPr>
        <p:spPr/>
        <p:txBody>
          <a:bodyPr/>
          <a:lstStyle/>
          <a:p>
            <a:r>
              <a:rPr lang="zh-CN" altLang="en-US" dirty="0">
                <a:latin typeface="Source Sans Pro" panose="020B0503030403020204" pitchFamily="34" charset="0"/>
                <a:ea typeface="思源黑体" panose="020B0400000000000000" pitchFamily="34" charset="-122"/>
              </a:rPr>
              <a:t>关于偏好的假设 </a:t>
            </a:r>
            <a:r>
              <a:rPr lang="en-US" altLang="zh-CN" dirty="0">
                <a:latin typeface="Source Sans Pro" panose="020B0503030403020204" pitchFamily="34" charset="0"/>
                <a:ea typeface="思源黑体" panose="020B0400000000000000" pitchFamily="34" charset="-122"/>
              </a:rPr>
              <a:t>Assumptions</a:t>
            </a:r>
            <a:r>
              <a:rPr lang="zh-CN" altLang="en-US" dirty="0">
                <a:latin typeface="Source Sans Pro" panose="020B0503030403020204" pitchFamily="34" charset="0"/>
                <a:ea typeface="思源黑体" panose="020B0400000000000000" pitchFamily="34" charset="-122"/>
              </a:rPr>
              <a:t> </a:t>
            </a:r>
            <a:r>
              <a:rPr lang="en-US" altLang="zh-CN" dirty="0">
                <a:latin typeface="Source Sans Pro" panose="020B0503030403020204" pitchFamily="34" charset="0"/>
                <a:ea typeface="思源黑体" panose="020B0400000000000000" pitchFamily="34" charset="-122"/>
              </a:rPr>
              <a:t>on</a:t>
            </a:r>
            <a:r>
              <a:rPr lang="zh-CN" altLang="en-US" dirty="0">
                <a:latin typeface="Source Sans Pro" panose="020B0503030403020204" pitchFamily="34" charset="0"/>
                <a:ea typeface="思源黑体" panose="020B0400000000000000" pitchFamily="34" charset="-122"/>
              </a:rPr>
              <a:t> </a:t>
            </a:r>
            <a:r>
              <a:rPr lang="en-US" altLang="zh-CN" dirty="0">
                <a:latin typeface="Source Sans Pro" panose="020B0503030403020204" pitchFamily="34" charset="0"/>
                <a:ea typeface="思源黑体" panose="020B0400000000000000" pitchFamily="34" charset="-122"/>
              </a:rPr>
              <a:t>preference</a:t>
            </a:r>
            <a:endParaRPr lang="zh-CN" altLang="en-US" dirty="0">
              <a:latin typeface="Source Sans Pro" panose="020B0503030403020204" pitchFamily="34" charset="0"/>
              <a:ea typeface="思源黑体" panose="020B0400000000000000" pitchFamily="34" charset="-122"/>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69B6AD9-DD8B-4400-ACFB-5533BD5D2E92}"/>
                  </a:ext>
                </a:extLst>
              </p:cNvPr>
              <p:cNvSpPr>
                <a:spLocks noGrp="1"/>
              </p:cNvSpPr>
              <p:nvPr>
                <p:ph idx="1"/>
              </p:nvPr>
            </p:nvSpPr>
            <p:spPr>
              <a:xfrm>
                <a:off x="548922" y="1440510"/>
                <a:ext cx="11094156" cy="4351338"/>
              </a:xfrm>
            </p:spPr>
            <p:txBody>
              <a:bodyPr>
                <a:noAutofit/>
              </a:bodyPr>
              <a:lstStyle/>
              <a:p>
                <a:pPr marL="0" indent="0">
                  <a:lnSpc>
                    <a:spcPct val="114000"/>
                  </a:lnSpc>
                  <a:buNone/>
                </a:pPr>
                <a:r>
                  <a:rPr lang="en-US" altLang="zh-CN" b="1" dirty="0">
                    <a:ea typeface="思源黑体" panose="020B0400000000000000" pitchFamily="34" charset="-122"/>
                  </a:rPr>
                  <a:t>4.</a:t>
                </a:r>
                <a:r>
                  <a:rPr lang="zh-CN" altLang="en-US" b="1" dirty="0">
                    <a:ea typeface="思源黑体" panose="020B0400000000000000" pitchFamily="34" charset="-122"/>
                  </a:rPr>
                  <a:t>      无差异曲线是凸的 </a:t>
                </a:r>
                <a:r>
                  <a:rPr lang="en-US" altLang="zh-CN" b="1" dirty="0">
                    <a:ea typeface="思源黑体" panose="020B0400000000000000" pitchFamily="34" charset="-122"/>
                  </a:rPr>
                  <a:t>Convexity</a:t>
                </a:r>
                <a:endParaRPr lang="en-US" altLang="zh-CN" dirty="0">
                  <a:ea typeface="思源黑体" panose="020B0400000000000000" pitchFamily="34" charset="-122"/>
                </a:endParaRPr>
              </a:p>
              <a:p>
                <a:pPr lvl="2">
                  <a:lnSpc>
                    <a:spcPct val="114000"/>
                  </a:lnSpc>
                </a:pPr>
                <a:r>
                  <a:rPr lang="zh-CN" altLang="en-US" dirty="0">
                    <a:ea typeface="思源黑体" panose="020B0400000000000000" pitchFamily="34" charset="-122"/>
                  </a:rPr>
                  <a:t>两个消费束的平均优于端点 </a:t>
                </a:r>
                <a:r>
                  <a:rPr lang="en-US" altLang="zh-CN" dirty="0">
                    <a:ea typeface="思源黑体" panose="020B0400000000000000" pitchFamily="34" charset="-122"/>
                  </a:rPr>
                  <a:t>Averages</a:t>
                </a:r>
                <a:r>
                  <a:rPr lang="zh-CN" altLang="en-US" dirty="0">
                    <a:ea typeface="思源黑体" panose="020B0400000000000000" pitchFamily="34" charset="-122"/>
                  </a:rPr>
                  <a:t> </a:t>
                </a:r>
                <a:r>
                  <a:rPr lang="en-US" altLang="zh-CN" dirty="0">
                    <a:ea typeface="思源黑体" panose="020B0400000000000000" pitchFamily="34" charset="-122"/>
                  </a:rPr>
                  <a:t>of</a:t>
                </a:r>
                <a:r>
                  <a:rPr lang="zh-CN" altLang="en-US" dirty="0">
                    <a:ea typeface="思源黑体" panose="020B0400000000000000" pitchFamily="34" charset="-122"/>
                  </a:rPr>
                  <a:t> </a:t>
                </a:r>
                <a:r>
                  <a:rPr lang="en-US" altLang="zh-CN" dirty="0">
                    <a:ea typeface="思源黑体" panose="020B0400000000000000" pitchFamily="34" charset="-122"/>
                  </a:rPr>
                  <a:t>consumption</a:t>
                </a:r>
                <a:r>
                  <a:rPr lang="zh-CN" altLang="en-US" dirty="0">
                    <a:ea typeface="思源黑体" panose="020B0400000000000000" pitchFamily="34" charset="-122"/>
                  </a:rPr>
                  <a:t> </a:t>
                </a:r>
                <a:r>
                  <a:rPr lang="en-US" altLang="zh-CN" dirty="0">
                    <a:ea typeface="思源黑体" panose="020B0400000000000000" pitchFamily="34" charset="-122"/>
                  </a:rPr>
                  <a:t>bundles</a:t>
                </a:r>
                <a:r>
                  <a:rPr lang="zh-CN" altLang="en-US" dirty="0">
                    <a:ea typeface="思源黑体" panose="020B0400000000000000" pitchFamily="34" charset="-122"/>
                  </a:rPr>
                  <a:t> </a:t>
                </a:r>
                <a:r>
                  <a:rPr lang="en-US" altLang="zh-CN" dirty="0">
                    <a:ea typeface="思源黑体" panose="020B0400000000000000" pitchFamily="34" charset="-122"/>
                  </a:rPr>
                  <a:t>are</a:t>
                </a:r>
                <a:r>
                  <a:rPr lang="zh-CN" altLang="en-US" dirty="0">
                    <a:ea typeface="思源黑体" panose="020B0400000000000000" pitchFamily="34" charset="-122"/>
                  </a:rPr>
                  <a:t> </a:t>
                </a:r>
                <a:r>
                  <a:rPr lang="en-US" altLang="zh-CN" dirty="0">
                    <a:ea typeface="思源黑体" panose="020B0400000000000000" pitchFamily="34" charset="-122"/>
                  </a:rPr>
                  <a:t>preferred</a:t>
                </a:r>
                <a:r>
                  <a:rPr lang="zh-CN" altLang="en-US" dirty="0">
                    <a:ea typeface="思源黑体" panose="020B0400000000000000" pitchFamily="34" charset="-122"/>
                  </a:rPr>
                  <a:t> </a:t>
                </a:r>
                <a:r>
                  <a:rPr lang="en-US" altLang="zh-CN" dirty="0">
                    <a:ea typeface="思源黑体" panose="020B0400000000000000" pitchFamily="34" charset="-122"/>
                  </a:rPr>
                  <a:t>to</a:t>
                </a:r>
                <a:r>
                  <a:rPr lang="zh-CN" altLang="en-US" dirty="0">
                    <a:ea typeface="思源黑体" panose="020B0400000000000000" pitchFamily="34" charset="-122"/>
                  </a:rPr>
                  <a:t> </a:t>
                </a:r>
                <a:r>
                  <a:rPr lang="en-US" altLang="zh-CN" dirty="0">
                    <a:ea typeface="思源黑体" panose="020B0400000000000000" pitchFamily="34" charset="-122"/>
                  </a:rPr>
                  <a:t>extreme</a:t>
                </a:r>
              </a:p>
              <a:p>
                <a:pPr lvl="2">
                  <a:lnSpc>
                    <a:spcPct val="114000"/>
                  </a:lnSpc>
                </a:pPr>
                <a:r>
                  <a:rPr lang="zh-CN" altLang="en-US" dirty="0">
                    <a:ea typeface="思源黑体" panose="020B0400000000000000" pitchFamily="34" charset="-122"/>
                  </a:rPr>
                  <a:t>对于 </a:t>
                </a:r>
                <a14:m>
                  <m:oMath xmlns:m="http://schemas.openxmlformats.org/officeDocument/2006/math">
                    <m:r>
                      <a:rPr lang="en-US" altLang="zh-CN" i="1">
                        <a:latin typeface="Cambria Math" panose="02040503050406030204" pitchFamily="18" charset="0"/>
                        <a:ea typeface="思源黑体" panose="020B0400000000000000" pitchFamily="34" charset="-122"/>
                      </a:rPr>
                      <m:t>𝑋</m:t>
                    </m:r>
                  </m:oMath>
                </a14:m>
                <a:r>
                  <a:rPr lang="zh-CN" altLang="en-US" dirty="0">
                    <a:ea typeface="思源黑体" panose="020B0400000000000000" pitchFamily="34" charset="-122"/>
                  </a:rPr>
                  <a:t> 和 </a:t>
                </a:r>
                <a14:m>
                  <m:oMath xmlns:m="http://schemas.openxmlformats.org/officeDocument/2006/math">
                    <m:r>
                      <a:rPr lang="en-US" altLang="zh-CN" i="1">
                        <a:latin typeface="Cambria Math" panose="02040503050406030204" pitchFamily="18" charset="0"/>
                        <a:ea typeface="Cambria Math" panose="02040503050406030204" pitchFamily="18" charset="0"/>
                      </a:rPr>
                      <m:t>𝑌</m:t>
                    </m:r>
                  </m:oMath>
                </a14:m>
                <a:r>
                  <a:rPr lang="zh-CN" altLang="en-US" dirty="0">
                    <a:ea typeface="思源黑体" panose="020B0400000000000000" pitchFamily="34" charset="-122"/>
                  </a:rPr>
                  <a:t> 两个消费束，</a:t>
                </a:r>
                <a:r>
                  <a:rPr lang="en-US" altLang="zh-CN" dirty="0">
                    <a:ea typeface="思源黑体" panose="020B0400000000000000" pitchFamily="34" charset="-122"/>
                  </a:rPr>
                  <a:t> </a:t>
                </a:r>
                <a14:m>
                  <m:oMath xmlns:m="http://schemas.openxmlformats.org/officeDocument/2006/math">
                    <m:r>
                      <a:rPr lang="en-US" altLang="zh-CN" i="1">
                        <a:latin typeface="Cambria Math" panose="02040503050406030204" pitchFamily="18" charset="0"/>
                        <a:ea typeface="思源黑体" panose="020B0400000000000000" pitchFamily="34" charset="-122"/>
                      </a:rPr>
                      <m:t>𝑋</m:t>
                    </m:r>
                    <m:r>
                      <a:rPr lang="zh-CN" altLang="en-US">
                        <a:latin typeface="Cambria Math" panose="02040503050406030204" pitchFamily="18" charset="0"/>
                        <a:ea typeface="思源黑体" panose="020B0400000000000000" pitchFamily="34" charset="-122"/>
                      </a:rPr>
                      <m:t> </m:t>
                    </m:r>
                    <m:r>
                      <a:rPr lang="en-US" altLang="zh-CN">
                        <a:latin typeface="Cambria Math" panose="02040503050406030204" pitchFamily="18" charset="0"/>
                        <a:ea typeface="思源黑体" panose="020B0400000000000000" pitchFamily="34" charset="-122"/>
                      </a:rPr>
                      <m:t>~</m:t>
                    </m:r>
                    <m:r>
                      <a:rPr lang="zh-CN" altLang="en-US">
                        <a:latin typeface="Cambria Math" panose="02040503050406030204" pitchFamily="18" charset="0"/>
                        <a:ea typeface="思源黑体" panose="020B0400000000000000" pitchFamily="34" charset="-122"/>
                      </a:rPr>
                      <m:t> </m:t>
                    </m:r>
                    <m:r>
                      <a:rPr lang="en-US" altLang="zh-CN" i="1">
                        <a:latin typeface="Cambria Math" panose="02040503050406030204" pitchFamily="18" charset="0"/>
                        <a:ea typeface="Cambria Math" panose="02040503050406030204" pitchFamily="18" charset="0"/>
                      </a:rPr>
                      <m:t>𝑌</m:t>
                    </m:r>
                  </m:oMath>
                </a14:m>
                <a:r>
                  <a:rPr lang="zh-CN" altLang="en-US" dirty="0">
                    <a:ea typeface="思源黑体" panose="020B0400000000000000" pitchFamily="34" charset="-122"/>
                  </a:rPr>
                  <a:t>，消费束</a:t>
                </a:r>
                <a14:m>
                  <m:oMath xmlns:m="http://schemas.openxmlformats.org/officeDocument/2006/math">
                    <m:r>
                      <a:rPr lang="zh-CN" altLang="en-US" b="0" i="0"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𝑍</m:t>
                    </m:r>
                    <m:r>
                      <a:rPr lang="en-US" altLang="zh-CN" b="0" i="1" smtClean="0">
                        <a:latin typeface="Cambria Math" panose="02040503050406030204" pitchFamily="18" charset="0"/>
                        <a:ea typeface="Cambria Math" panose="02040503050406030204" pitchFamily="18" charset="0"/>
                      </a:rPr>
                      <m:t>=</m:t>
                    </m:r>
                    <m:r>
                      <a:rPr lang="el-GR" altLang="zh-CN" i="1">
                        <a:latin typeface="Cambria Math" panose="02040503050406030204" pitchFamily="18" charset="0"/>
                        <a:ea typeface="Cambria Math" panose="02040503050406030204" pitchFamily="18" charset="0"/>
                      </a:rPr>
                      <m:t>𝛼</m:t>
                    </m:r>
                    <m:r>
                      <a:rPr lang="en-US" altLang="zh-CN" i="1">
                        <a:latin typeface="Cambria Math" panose="02040503050406030204" pitchFamily="18" charset="0"/>
                        <a:ea typeface="Cambria Math" panose="02040503050406030204" pitchFamily="18" charset="0"/>
                      </a:rPr>
                      <m:t>𝑋</m:t>
                    </m:r>
                    <m:r>
                      <a:rPr lang="en-US" altLang="zh-CN" i="1">
                        <a:latin typeface="Cambria Math" panose="02040503050406030204" pitchFamily="18" charset="0"/>
                        <a:ea typeface="Cambria Math" panose="02040503050406030204" pitchFamily="18" charset="0"/>
                      </a:rPr>
                      <m:t> + ( 1 − </m:t>
                    </m:r>
                    <m:r>
                      <a:rPr lang="el-GR" altLang="zh-CN" i="1">
                        <a:latin typeface="Cambria Math" panose="02040503050406030204" pitchFamily="18" charset="0"/>
                        <a:ea typeface="Cambria Math" panose="02040503050406030204" pitchFamily="18" charset="0"/>
                      </a:rPr>
                      <m:t>𝛼</m:t>
                    </m:r>
                    <m:r>
                      <a:rPr lang="el-GR" altLang="zh-CN" i="1">
                        <a:latin typeface="Cambria Math" panose="02040503050406030204" pitchFamily="18" charset="0"/>
                        <a:ea typeface="Cambria Math" panose="02040503050406030204" pitchFamily="18" charset="0"/>
                      </a:rPr>
                      <m:t> ) </m:t>
                    </m:r>
                    <m:r>
                      <a:rPr lang="en-US" altLang="zh-CN" i="1">
                        <a:latin typeface="Cambria Math" panose="02040503050406030204" pitchFamily="18" charset="0"/>
                        <a:ea typeface="Cambria Math" panose="02040503050406030204" pitchFamily="18" charset="0"/>
                      </a:rPr>
                      <m:t>𝑌</m:t>
                    </m:r>
                  </m:oMath>
                </a14:m>
                <a:r>
                  <a:rPr lang="zh-CN" altLang="en-US" dirty="0">
                    <a:ea typeface="思源黑体" panose="020B0400000000000000" pitchFamily="34" charset="-122"/>
                  </a:rPr>
                  <a:t>，</a:t>
                </a:r>
                <a:r>
                  <a:rPr lang="el-GR" altLang="zh-CN" dirty="0">
                    <a:ea typeface="Cambria Math" panose="02040503050406030204" pitchFamily="18" charset="0"/>
                  </a:rPr>
                  <a:t> </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&lt;</m:t>
                    </m:r>
                    <m:r>
                      <a:rPr lang="el-GR" altLang="zh-CN" i="1">
                        <a:latin typeface="Cambria Math" panose="02040503050406030204" pitchFamily="18" charset="0"/>
                        <a:ea typeface="Cambria Math" panose="02040503050406030204" pitchFamily="18" charset="0"/>
                      </a:rPr>
                      <m:t>𝛼</m:t>
                    </m:r>
                    <m:r>
                      <a:rPr lang="en-US" altLang="zh-CN" i="1">
                        <a:latin typeface="Cambria Math" panose="02040503050406030204" pitchFamily="18" charset="0"/>
                        <a:ea typeface="Cambria Math" panose="02040503050406030204" pitchFamily="18" charset="0"/>
                      </a:rPr>
                      <m:t>&lt;1</m:t>
                    </m:r>
                  </m:oMath>
                </a14:m>
                <a:r>
                  <a:rPr lang="zh-CN" altLang="en-US" dirty="0">
                    <a:ea typeface="思源黑体" panose="020B0400000000000000" pitchFamily="34" charset="-122"/>
                  </a:rPr>
                  <a:t>，都有</a:t>
                </a:r>
                <a:endParaRPr lang="en-US" altLang="zh-CN" dirty="0">
                  <a:ea typeface="思源黑体" panose="020B0400000000000000" pitchFamily="34" charset="-122"/>
                </a:endParaRPr>
              </a:p>
              <a:p>
                <a:pPr marL="914400" lvl="2" indent="0">
                  <a:lnSpc>
                    <a:spcPct val="114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𝑍</m:t>
                      </m:r>
                      <m:r>
                        <a:rPr lang="zh-CN" altLang="en-US" i="1">
                          <a:latin typeface="Cambria Math" panose="02040503050406030204" pitchFamily="18" charset="0"/>
                          <a:ea typeface="思源黑体" panose="020B0400000000000000" pitchFamily="34" charset="-122"/>
                        </a:rPr>
                        <m:t>⪰</m:t>
                      </m:r>
                      <m:r>
                        <a:rPr lang="en-US" altLang="zh-CN" i="1">
                          <a:latin typeface="Cambria Math" panose="02040503050406030204" pitchFamily="18" charset="0"/>
                          <a:ea typeface="Cambria Math" panose="02040503050406030204" pitchFamily="18" charset="0"/>
                        </a:rPr>
                        <m:t>𝑋</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𝑌</m:t>
                      </m:r>
                    </m:oMath>
                  </m:oMathPara>
                </a14:m>
                <a:endParaRPr lang="en-US" altLang="zh-CN" dirty="0">
                  <a:ea typeface="思源黑体" panose="020B0400000000000000" pitchFamily="34" charset="-122"/>
                </a:endParaRPr>
              </a:p>
              <a:p>
                <a:pPr lvl="2">
                  <a:lnSpc>
                    <a:spcPct val="114000"/>
                  </a:lnSpc>
                </a:pPr>
                <a:r>
                  <a:rPr lang="zh-CN" altLang="en-US" dirty="0">
                    <a:ea typeface="思源黑体" panose="020B0400000000000000" pitchFamily="34" charset="-122"/>
                  </a:rPr>
                  <a:t>偏好具有良好形态 </a:t>
                </a:r>
                <a:r>
                  <a:rPr lang="en-US" altLang="zh-CN" dirty="0">
                    <a:ea typeface="思源黑体" panose="020B0400000000000000" pitchFamily="34" charset="-122"/>
                  </a:rPr>
                  <a:t>well-behaved</a:t>
                </a:r>
                <a:r>
                  <a:rPr lang="zh-CN" altLang="en-US" dirty="0">
                    <a:ea typeface="思源黑体" panose="020B0400000000000000" pitchFamily="34" charset="-122"/>
                  </a:rPr>
                  <a:t>：无差异曲线向下倾斜且是凸的</a:t>
                </a:r>
                <a:endParaRPr lang="en-US" altLang="zh-CN" dirty="0">
                  <a:ea typeface="思源黑体" panose="020B0400000000000000" pitchFamily="34" charset="-122"/>
                </a:endParaRPr>
              </a:p>
              <a:p>
                <a:pPr marL="457200" indent="-457200">
                  <a:lnSpc>
                    <a:spcPct val="114000"/>
                  </a:lnSpc>
                  <a:buFont typeface="+mj-lt"/>
                  <a:buAutoNum type="arabicPeriod"/>
                </a:pPr>
                <a:endParaRPr lang="en-US" altLang="zh-CN" dirty="0">
                  <a:ea typeface="思源黑体" panose="020B0400000000000000" pitchFamily="34" charset="-122"/>
                </a:endParaRPr>
              </a:p>
              <a:p>
                <a:pPr marL="457200" indent="-457200">
                  <a:lnSpc>
                    <a:spcPct val="114000"/>
                  </a:lnSpc>
                  <a:buFont typeface="+mj-lt"/>
                  <a:buAutoNum type="arabicPeriod"/>
                </a:pPr>
                <a:endParaRPr lang="en-US" altLang="zh-CN" dirty="0">
                  <a:ea typeface="思源黑体" panose="020B0400000000000000" pitchFamily="34" charset="-122"/>
                </a:endParaRPr>
              </a:p>
            </p:txBody>
          </p:sp>
        </mc:Choice>
        <mc:Fallback xmlns="">
          <p:sp>
            <p:nvSpPr>
              <p:cNvPr id="3" name="内容占位符 2">
                <a:extLst>
                  <a:ext uri="{FF2B5EF4-FFF2-40B4-BE49-F238E27FC236}">
                    <a16:creationId xmlns:a16="http://schemas.microsoft.com/office/drawing/2014/main" id="{369B6AD9-DD8B-4400-ACFB-5533BD5D2E92}"/>
                  </a:ext>
                </a:extLst>
              </p:cNvPr>
              <p:cNvSpPr>
                <a:spLocks noGrp="1" noRot="1" noChangeAspect="1" noMove="1" noResize="1" noEditPoints="1" noAdjustHandles="1" noChangeArrowheads="1" noChangeShapeType="1" noTextEdit="1"/>
              </p:cNvSpPr>
              <p:nvPr>
                <p:ph idx="1"/>
              </p:nvPr>
            </p:nvSpPr>
            <p:spPr>
              <a:xfrm>
                <a:off x="548922" y="1440510"/>
                <a:ext cx="11094156" cy="4351338"/>
              </a:xfrm>
              <a:blipFill>
                <a:blip r:embed="rId3"/>
                <a:stretch>
                  <a:fillRect l="-572" t="-29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17890AAD-49E6-EA4D-91E2-CFC7E6695CB4}"/>
              </a:ext>
            </a:extLst>
          </p:cNvPr>
          <p:cNvPicPr>
            <a:picLocks noChangeAspect="1"/>
          </p:cNvPicPr>
          <p:nvPr/>
        </p:nvPicPr>
        <p:blipFill rotWithShape="1">
          <a:blip r:embed="rId4"/>
          <a:srcRect l="760" t="1238" r="2081" b="-1"/>
          <a:stretch/>
        </p:blipFill>
        <p:spPr>
          <a:xfrm>
            <a:off x="3115734" y="3372556"/>
            <a:ext cx="5813778" cy="3429000"/>
          </a:xfrm>
          <a:prstGeom prst="rect">
            <a:avLst/>
          </a:prstGeom>
        </p:spPr>
      </p:pic>
    </p:spTree>
    <p:extLst>
      <p:ext uri="{BB962C8B-B14F-4D97-AF65-F5344CB8AC3E}">
        <p14:creationId xmlns:p14="http://schemas.microsoft.com/office/powerpoint/2010/main" val="788056699"/>
      </p:ext>
    </p:extLst>
  </p:cSld>
  <p:clrMapOvr>
    <a:masterClrMapping/>
  </p:clrMapOvr>
</p:sld>
</file>

<file path=ppt/theme/theme1.xml><?xml version="1.0" encoding="utf-8"?>
<a:theme xmlns:a="http://schemas.openxmlformats.org/drawingml/2006/main" name="Office 主题​​">
  <a:themeElements>
    <a:clrScheme name="自定义 1">
      <a:dk1>
        <a:srgbClr val="000000"/>
      </a:dk1>
      <a:lt1>
        <a:srgbClr val="FFFFFF"/>
      </a:lt1>
      <a:dk2>
        <a:srgbClr val="44546A"/>
      </a:dk2>
      <a:lt2>
        <a:srgbClr val="E7E6E6"/>
      </a:lt2>
      <a:accent1>
        <a:srgbClr val="009FE8"/>
      </a:accent1>
      <a:accent2>
        <a:srgbClr val="DB2288"/>
      </a:accent2>
      <a:accent3>
        <a:srgbClr val="134A90"/>
      </a:accent3>
      <a:accent4>
        <a:srgbClr val="AC70AD"/>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再一课课件模版-2019" id="{AEA55591-283C-0D4F-A702-CE3EF14C55CF}" vid="{B9F6BC36-8449-BF49-9C0D-91FE644805B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13873</TotalTime>
  <Words>8324</Words>
  <Application>Microsoft Macintosh PowerPoint</Application>
  <PresentationFormat>宽屏</PresentationFormat>
  <Paragraphs>235</Paragraphs>
  <Slides>25</Slides>
  <Notes>25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25</vt:i4>
      </vt:variant>
    </vt:vector>
  </HeadingPairs>
  <TitlesOfParts>
    <vt:vector size="34" baseType="lpstr">
      <vt:lpstr>等线</vt:lpstr>
      <vt:lpstr>思源黑体</vt:lpstr>
      <vt:lpstr>Microsoft YaHei</vt:lpstr>
      <vt:lpstr>Source Sans Pro</vt:lpstr>
      <vt:lpstr>Source Sans Pro Black</vt:lpstr>
      <vt:lpstr>Arial</vt:lpstr>
      <vt:lpstr>Cambria Math</vt:lpstr>
      <vt:lpstr>Wingdings</vt:lpstr>
      <vt:lpstr>Office 主题​​</vt:lpstr>
      <vt:lpstr>ECON221 Microeconomics 1 中级微观经济学</vt:lpstr>
      <vt:lpstr>PowerPoint 演示文稿</vt:lpstr>
      <vt:lpstr>一. 偏好和效用 Preference and Utility</vt:lpstr>
      <vt:lpstr>导论</vt:lpstr>
      <vt:lpstr>消费者的偏好关系 Preference relation</vt:lpstr>
      <vt:lpstr>关于偏好的假设 Assumptions on preference</vt:lpstr>
      <vt:lpstr>无差异曲线 Indifference curves</vt:lpstr>
      <vt:lpstr>关于偏好的假设 Assumptions on preference</vt:lpstr>
      <vt:lpstr>关于偏好的假设 Assumptions on preference</vt:lpstr>
      <vt:lpstr>边际替代率 Marginal rate of substitution (MRS)</vt:lpstr>
      <vt:lpstr>效用函数 Utility function</vt:lpstr>
      <vt:lpstr>效用函数 Utility function</vt:lpstr>
      <vt:lpstr>效用函数和边际替代率 Utility, marginal utility, and MRS</vt:lpstr>
      <vt:lpstr>效用函数和边际替代率 Utility, marginal utility, and MRS</vt:lpstr>
      <vt:lpstr>效用函数和边际替代率 Utility, marginal utility, and MRS</vt:lpstr>
      <vt:lpstr>二. 预算约束和消费者最优选择 Budget Constraint &amp; Optimal Choice</vt:lpstr>
      <vt:lpstr>预算 Budget</vt:lpstr>
      <vt:lpstr>预算线的移动 Shifts of the budget line</vt:lpstr>
      <vt:lpstr>非标准预算约束 Odd budget constraints</vt:lpstr>
      <vt:lpstr>消费者的最优选择：图形分析 Graphic analysis</vt:lpstr>
      <vt:lpstr>消费者的最优选择：图形分析 Graphic analysis</vt:lpstr>
      <vt:lpstr>消费者的最优选择：图形分析 Graphic analysis</vt:lpstr>
      <vt:lpstr>效用最大化 Utility maximization</vt:lpstr>
      <vt:lpstr>PowerPoint 演示文稿</vt:lpstr>
      <vt:lpstr>END of LEC 1</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胡芷欣</dc:creator>
  <cp:lastModifiedBy>李 悦Lily</cp:lastModifiedBy>
  <cp:revision>338</cp:revision>
  <dcterms:created xsi:type="dcterms:W3CDTF">2019-03-06T03:21:40Z</dcterms:created>
  <dcterms:modified xsi:type="dcterms:W3CDTF">2021-06-25T10:55:00Z</dcterms:modified>
</cp:coreProperties>
</file>